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58"/>
  </p:notesMasterIdLst>
  <p:handoutMasterIdLst>
    <p:handoutMasterId r:id="rId59"/>
  </p:handoutMasterIdLst>
  <p:sldIdLst>
    <p:sldId id="277" r:id="rId5"/>
    <p:sldId id="302" r:id="rId6"/>
    <p:sldId id="303" r:id="rId7"/>
    <p:sldId id="349" r:id="rId8"/>
    <p:sldId id="378" r:id="rId9"/>
    <p:sldId id="407" r:id="rId10"/>
    <p:sldId id="304" r:id="rId11"/>
    <p:sldId id="379" r:id="rId12"/>
    <p:sldId id="305" r:id="rId13"/>
    <p:sldId id="372" r:id="rId14"/>
    <p:sldId id="307" r:id="rId15"/>
    <p:sldId id="401" r:id="rId16"/>
    <p:sldId id="308" r:id="rId17"/>
    <p:sldId id="380" r:id="rId18"/>
    <p:sldId id="306" r:id="rId19"/>
    <p:sldId id="381" r:id="rId20"/>
    <p:sldId id="402" r:id="rId21"/>
    <p:sldId id="383" r:id="rId22"/>
    <p:sldId id="311" r:id="rId23"/>
    <p:sldId id="390" r:id="rId24"/>
    <p:sldId id="391" r:id="rId25"/>
    <p:sldId id="382" r:id="rId26"/>
    <p:sldId id="310" r:id="rId27"/>
    <p:sldId id="385" r:id="rId28"/>
    <p:sldId id="386" r:id="rId29"/>
    <p:sldId id="388" r:id="rId30"/>
    <p:sldId id="389" r:id="rId31"/>
    <p:sldId id="404" r:id="rId32"/>
    <p:sldId id="400" r:id="rId33"/>
    <p:sldId id="406" r:id="rId34"/>
    <p:sldId id="405" r:id="rId35"/>
    <p:sldId id="403" r:id="rId36"/>
    <p:sldId id="312" r:id="rId37"/>
    <p:sldId id="392" r:id="rId38"/>
    <p:sldId id="393" r:id="rId39"/>
    <p:sldId id="395" r:id="rId40"/>
    <p:sldId id="396" r:id="rId41"/>
    <p:sldId id="397" r:id="rId42"/>
    <p:sldId id="414" r:id="rId43"/>
    <p:sldId id="432" r:id="rId44"/>
    <p:sldId id="433" r:id="rId45"/>
    <p:sldId id="309" r:id="rId46"/>
    <p:sldId id="421" r:id="rId47"/>
    <p:sldId id="422" r:id="rId48"/>
    <p:sldId id="423" r:id="rId49"/>
    <p:sldId id="424" r:id="rId50"/>
    <p:sldId id="425" r:id="rId51"/>
    <p:sldId id="426" r:id="rId52"/>
    <p:sldId id="429" r:id="rId53"/>
    <p:sldId id="430" r:id="rId54"/>
    <p:sldId id="431" r:id="rId55"/>
    <p:sldId id="415" r:id="rId56"/>
    <p:sldId id="278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  <p15:guide id="28" orient="horz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D38"/>
    <a:srgbClr val="192850"/>
    <a:srgbClr val="F00320"/>
    <a:srgbClr val="FFF302"/>
    <a:srgbClr val="FAAF00"/>
    <a:srgbClr val="C8C8C8"/>
    <a:srgbClr val="646469"/>
    <a:srgbClr val="006D8F"/>
    <a:srgbClr val="FFB100"/>
    <a:srgbClr val="595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86545" autoAdjust="0"/>
  </p:normalViewPr>
  <p:slideViewPr>
    <p:cSldViewPr snapToGrid="0" showGuides="1">
      <p:cViewPr varScale="1">
        <p:scale>
          <a:sx n="79" d="100"/>
          <a:sy n="79" d="100"/>
        </p:scale>
        <p:origin x="1302" y="7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  <p:guide orient="horz"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2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E7DF-5EEA-3D47-81E5-5D57FBEEB387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832D-DEEF-7145-817A-C3DBA937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8/24/2018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2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45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84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0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2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7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5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2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8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7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80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8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36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78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53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85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8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38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5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32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07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30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0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70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44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1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19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4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64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31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97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6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75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99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28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9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37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3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4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5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3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gradFill>
          <a:gsLst>
            <a:gs pos="75000">
              <a:srgbClr val="192850"/>
            </a:gs>
            <a:gs pos="95000">
              <a:srgbClr val="F00320"/>
            </a:gs>
            <a:gs pos="100000">
              <a:srgbClr val="FFF30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3488268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1 Name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51209" y="3750735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51209" y="4072467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2 Name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1209" y="4334934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51209" y="1329273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lvl="0"/>
            <a:r>
              <a:rPr lang="en-US" dirty="0"/>
              <a:t>SESSION CODE #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BAF49F-5573-3447-9BED-A4F57852F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585" y="192488"/>
            <a:ext cx="3358900" cy="9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bg>
      <p:bgPr>
        <a:gradFill>
          <a:gsLst>
            <a:gs pos="90000">
              <a:srgbClr val="192850"/>
            </a:gs>
            <a:gs pos="97000">
              <a:srgbClr val="F00320"/>
            </a:gs>
            <a:gs pos="100000">
              <a:srgbClr val="FFF30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Demo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BF5C8-9D07-D24C-8D48-340C60070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3 Graphic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304" y="3541904"/>
            <a:ext cx="2044465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304" y="3095150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0229" y="352616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0596" y="3077450"/>
            <a:ext cx="1596825" cy="426825"/>
          </a:xfr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5715" y="3526166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5715" y="3077449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68304" y="1161405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460596" y="1151740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125715" y="1151739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9537B2-5094-424D-BFA5-CA9E944FA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0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6 Graphic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607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52518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1481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5300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5301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7597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7598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68856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868857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5607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452518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1481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3465300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465301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5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6127597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27598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5F83B9-D606-D546-8762-922B180B4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Contact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Speaker Contact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5416" y="1480508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47749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485879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9329" y="1047749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02422-0FC0-EF4B-A9EE-F1EB2C8779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7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C2D1149-E58F-D846-A293-178492513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Please complete the session survey in the summit mobile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CCA1A-A6AC-3C48-AEF1-21028A33B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inal Slide">
    <p:bg>
      <p:bgPr>
        <a:gradFill>
          <a:gsLst>
            <a:gs pos="90000">
              <a:srgbClr val="192850"/>
            </a:gs>
            <a:gs pos="97000">
              <a:srgbClr val="F00320"/>
            </a:gs>
            <a:gs pos="100000">
              <a:srgbClr val="FFF30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81613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A28FB-8F63-E84C-9607-72C239561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5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31" indent="-285743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2972" indent="-228594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73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8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8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36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AE4C25-5F8C-6D4F-BDB0-C54766E11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</p:spTree>
    <p:extLst>
      <p:ext uri="{BB962C8B-B14F-4D97-AF65-F5344CB8AC3E}">
        <p14:creationId xmlns:p14="http://schemas.microsoft.com/office/powerpoint/2010/main" val="249242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719946"/>
            <a:ext cx="8454826" cy="3911321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A5579-C8A7-2342-BA4C-19B032231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2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gradFill>
          <a:gsLst>
            <a:gs pos="90000">
              <a:srgbClr val="192850"/>
            </a:gs>
            <a:gs pos="97000">
              <a:srgbClr val="F00320"/>
            </a:gs>
            <a:gs pos="100000">
              <a:srgbClr val="FFF30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Chapter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69ECA-024E-E54B-91BC-E35342C2F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Section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18318-E154-914E-8A42-0367ADAD2C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5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1100264"/>
            <a:ext cx="8454826" cy="2647345"/>
          </a:xfrm>
        </p:spPr>
        <p:txBody>
          <a:bodyPr lIns="0" tIns="0" rIns="0" bIns="0" anchor="t"/>
          <a:lstStyle>
            <a:lvl1pPr>
              <a:defRPr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E408A-93A9-9D41-B8AC-8A5F2377B5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545908"/>
            <a:ext cx="8454826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9663025-136F-0B4C-85DE-B136B7B49C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42041" y="1936451"/>
            <a:ext cx="8454826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2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904A59B-C4E5-5345-AC8C-D7AF57C290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6789" y="2326994"/>
            <a:ext cx="8460078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5ACEB60-D976-DC4C-B4E1-B3804EDFEC2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6788" y="2727217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C5EE63-2C6B-2245-AA58-D7BEE47DCD5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36788" y="3127440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5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E57EF52-629D-404B-AE7A-F98ABC8465C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6788" y="3527663"/>
            <a:ext cx="8460079" cy="380863"/>
          </a:xfrm>
        </p:spPr>
        <p:txBody>
          <a:bodyPr lIns="0"/>
          <a:lstStyle>
            <a:lvl1pPr>
              <a:defRPr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8174A-4BDC-4044-833D-7B492B4B25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7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460078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3729" y="1641914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3729" y="1161502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63454" y="1641913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66828" y="1161501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3D2B-E281-424F-A7B8-C04D01C613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Code Snippet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2" y="1654312"/>
            <a:ext cx="8200050" cy="2579617"/>
          </a:xfrm>
        </p:spPr>
        <p:txBody>
          <a:bodyPr lIns="0" tIns="0" rIns="0" bIns="0"/>
          <a:lstStyle>
            <a:lvl1pPr>
              <a:defRPr baseline="0">
                <a:solidFill>
                  <a:srgbClr val="FFFFFF"/>
                </a:solidFill>
                <a:latin typeface="Lucida Console" panose="020B060904050402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161502"/>
            <a:ext cx="8200051" cy="380863"/>
          </a:xfrm>
        </p:spPr>
        <p:txBody>
          <a:bodyPr lIns="0"/>
          <a:lstStyle>
            <a:lvl1pPr>
              <a:defRPr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Sample code: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CC33A-8085-6D46-A97C-F5A169418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bg>
      <p:bgPr>
        <a:solidFill>
          <a:srgbClr val="19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Three Column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802021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9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59799" y="181358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63041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00974" y="1802021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89293" y="1182591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4B18-D128-FA49-A4AD-4B020D96EC8B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5F5BD-3CA4-424F-A368-04FD725FE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1226" y="4759778"/>
            <a:ext cx="1262900" cy="3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4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69332"/>
            <a:ext cx="8205304" cy="802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4" r:id="rId2"/>
    <p:sldLayoutId id="2147483695" r:id="rId3"/>
    <p:sldLayoutId id="2147483703" r:id="rId4"/>
    <p:sldLayoutId id="2147483704" r:id="rId5"/>
    <p:sldLayoutId id="2147483710" r:id="rId6"/>
    <p:sldLayoutId id="2147483705" r:id="rId7"/>
    <p:sldLayoutId id="2147483711" r:id="rId8"/>
    <p:sldLayoutId id="2147483706" r:id="rId9"/>
    <p:sldLayoutId id="2147483712" r:id="rId10"/>
    <p:sldLayoutId id="2147483707" r:id="rId11"/>
    <p:sldLayoutId id="2147483708" r:id="rId12"/>
    <p:sldLayoutId id="2147483713" r:id="rId13"/>
    <p:sldLayoutId id="2147483709" r:id="rId14"/>
    <p:sldLayoutId id="2147483694" r:id="rId15"/>
    <p:sldLayoutId id="2147483717" r:id="rId16"/>
    <p:sldLayoutId id="2147483718" r:id="rId17"/>
    <p:sldLayoutId id="214748372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emf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tiff"/><Relationship Id="rId7" Type="http://schemas.openxmlformats.org/officeDocument/2006/relationships/image" Target="../media/image136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15.emf"/><Relationship Id="rId9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2.png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84" Type="http://schemas.openxmlformats.org/officeDocument/2006/relationships/image" Target="../media/image85.jpeg"/><Relationship Id="rId89" Type="http://schemas.openxmlformats.org/officeDocument/2006/relationships/image" Target="../media/image90.png"/><Relationship Id="rId7" Type="http://schemas.openxmlformats.org/officeDocument/2006/relationships/image" Target="../media/image9.jpg"/><Relationship Id="rId71" Type="http://schemas.openxmlformats.org/officeDocument/2006/relationships/image" Target="../media/image72.png"/><Relationship Id="rId92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jp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image" Target="../media/image59.jpeg"/><Relationship Id="rId66" Type="http://schemas.openxmlformats.org/officeDocument/2006/relationships/image" Target="../media/image67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87" Type="http://schemas.openxmlformats.org/officeDocument/2006/relationships/image" Target="../media/image88.gif"/><Relationship Id="rId102" Type="http://schemas.openxmlformats.org/officeDocument/2006/relationships/image" Target="../media/image102.png"/><Relationship Id="rId5" Type="http://schemas.openxmlformats.org/officeDocument/2006/relationships/image" Target="../media/image7.jpeg"/><Relationship Id="rId61" Type="http://schemas.openxmlformats.org/officeDocument/2006/relationships/image" Target="../media/image62.png"/><Relationship Id="rId82" Type="http://schemas.openxmlformats.org/officeDocument/2006/relationships/image" Target="../media/image83.png"/><Relationship Id="rId90" Type="http://schemas.openxmlformats.org/officeDocument/2006/relationships/image" Target="../media/image91.png"/><Relationship Id="rId95" Type="http://schemas.openxmlformats.org/officeDocument/2006/relationships/image" Target="../media/image96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22" Type="http://schemas.openxmlformats.org/officeDocument/2006/relationships/image" Target="../media/image24.jpeg"/><Relationship Id="rId27" Type="http://schemas.openxmlformats.org/officeDocument/2006/relationships/image" Target="../media/image29.png"/><Relationship Id="rId30" Type="http://schemas.openxmlformats.org/officeDocument/2006/relationships/image" Target="../media/image32.jpg"/><Relationship Id="rId35" Type="http://schemas.openxmlformats.org/officeDocument/2006/relationships/image" Target="../media/image37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77" Type="http://schemas.openxmlformats.org/officeDocument/2006/relationships/image" Target="../media/image78.png"/><Relationship Id="rId100" Type="http://schemas.openxmlformats.org/officeDocument/2006/relationships/image" Target="../media/image100.png"/><Relationship Id="rId8" Type="http://schemas.openxmlformats.org/officeDocument/2006/relationships/image" Target="../media/image10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80" Type="http://schemas.openxmlformats.org/officeDocument/2006/relationships/image" Target="../media/image81.png"/><Relationship Id="rId85" Type="http://schemas.openxmlformats.org/officeDocument/2006/relationships/image" Target="../media/image86.png"/><Relationship Id="rId93" Type="http://schemas.openxmlformats.org/officeDocument/2006/relationships/image" Target="../media/image94.png"/><Relationship Id="rId98" Type="http://schemas.openxmlformats.org/officeDocument/2006/relationships/image" Target="../media/image98.png"/><Relationship Id="rId3" Type="http://schemas.openxmlformats.org/officeDocument/2006/relationships/image" Target="../media/image5.jpe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39.jpe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67" Type="http://schemas.openxmlformats.org/officeDocument/2006/relationships/image" Target="../media/image68.png"/><Relationship Id="rId103" Type="http://schemas.openxmlformats.org/officeDocument/2006/relationships/image" Target="../media/image4.png"/><Relationship Id="rId20" Type="http://schemas.openxmlformats.org/officeDocument/2006/relationships/image" Target="../media/image22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JP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83" Type="http://schemas.openxmlformats.org/officeDocument/2006/relationships/image" Target="../media/image84.tif"/><Relationship Id="rId88" Type="http://schemas.openxmlformats.org/officeDocument/2006/relationships/image" Target="../media/image89.png"/><Relationship Id="rId91" Type="http://schemas.openxmlformats.org/officeDocument/2006/relationships/image" Target="../media/image92.png"/><Relationship Id="rId96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jpeg"/><Relationship Id="rId36" Type="http://schemas.openxmlformats.org/officeDocument/2006/relationships/image" Target="https://s3.amazonaws.com/staging.punchh.com/punchh_logo_newtagline.png" TargetMode="External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2.png"/><Relationship Id="rId31" Type="http://schemas.openxmlformats.org/officeDocument/2006/relationships/image" Target="../media/image33.jp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jpe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81" Type="http://schemas.openxmlformats.org/officeDocument/2006/relationships/image" Target="../media/image82.png"/><Relationship Id="rId86" Type="http://schemas.openxmlformats.org/officeDocument/2006/relationships/image" Target="../media/image87.png"/><Relationship Id="rId94" Type="http://schemas.openxmlformats.org/officeDocument/2006/relationships/image" Target="../media/image95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4" Type="http://schemas.openxmlformats.org/officeDocument/2006/relationships/image" Target="../media/image6.jpeg"/><Relationship Id="rId9" Type="http://schemas.openxmlformats.org/officeDocument/2006/relationships/image" Target="../media/image11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0.png"/><Relationship Id="rId34" Type="http://schemas.openxmlformats.org/officeDocument/2006/relationships/image" Target="../media/image36.png"/><Relationship Id="rId50" Type="http://schemas.openxmlformats.org/officeDocument/2006/relationships/image" Target="../media/image51.gif"/><Relationship Id="rId55" Type="http://schemas.openxmlformats.org/officeDocument/2006/relationships/image" Target="../media/image56.png"/><Relationship Id="rId76" Type="http://schemas.openxmlformats.org/officeDocument/2006/relationships/image" Target="../media/image77.png"/><Relationship Id="rId97" Type="http://schemas.openxmlformats.org/officeDocument/2006/relationships/image" Target="http://www.fuze.com/sites/all/themes/fuzev3/medias/hosted/Fuze-logo-hor-purple-emailSignature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4.svg"/><Relationship Id="rId10" Type="http://schemas.openxmlformats.org/officeDocument/2006/relationships/image" Target="../media/image153.png"/><Relationship Id="rId4" Type="http://schemas.openxmlformats.org/officeDocument/2006/relationships/image" Target="../media/image163.png"/><Relationship Id="rId9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Arturo </a:t>
            </a:r>
            <a:r>
              <a:rPr lang="en-US" dirty="0" err="1"/>
              <a:t>Bayo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Consultant, Big Data, Amazon Web Services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95019" y="4219159"/>
            <a:ext cx="6041582" cy="279400"/>
          </a:xfrm>
        </p:spPr>
        <p:txBody>
          <a:bodyPr/>
          <a:lstStyle/>
          <a:p>
            <a:r>
              <a:rPr lang="en-US" dirty="0"/>
              <a:t>Antonio </a:t>
            </a:r>
            <a:r>
              <a:rPr lang="en-US" dirty="0" err="1"/>
              <a:t>Tajuelo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95019" y="4481626"/>
            <a:ext cx="6041582" cy="279400"/>
          </a:xfrm>
        </p:spPr>
        <p:txBody>
          <a:bodyPr/>
          <a:lstStyle/>
          <a:p>
            <a:r>
              <a:rPr lang="en-US" dirty="0"/>
              <a:t>Product Manager, Havas MG (</a:t>
            </a:r>
            <a:r>
              <a:rPr lang="en-US" dirty="0" err="1"/>
              <a:t>DBi</a:t>
            </a:r>
            <a:r>
              <a:rPr lang="en-US" dirty="0"/>
              <a:t>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Analítica de datos en segundos con Amazon </a:t>
            </a:r>
            <a:r>
              <a:rPr lang="es-ES" dirty="0" err="1"/>
              <a:t>Athena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FA376B-A73A-0E46-8AA9-6A431397C2E5}"/>
              </a:ext>
            </a:extLst>
          </p:cNvPr>
          <p:cNvSpPr txBox="1">
            <a:spLocks/>
          </p:cNvSpPr>
          <p:nvPr/>
        </p:nvSpPr>
        <p:spPr>
          <a:xfrm>
            <a:off x="3102418" y="4219159"/>
            <a:ext cx="6041582" cy="279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200" b="0" i="0" kern="120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Alejandro D</a:t>
            </a:r>
            <a:r>
              <a:rPr lang="es-ES" dirty="0" err="1"/>
              <a:t>íaz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985E281-ACA1-1F4B-8128-8A9D54FE2786}"/>
              </a:ext>
            </a:extLst>
          </p:cNvPr>
          <p:cNvSpPr txBox="1">
            <a:spLocks/>
          </p:cNvSpPr>
          <p:nvPr/>
        </p:nvSpPr>
        <p:spPr>
          <a:xfrm>
            <a:off x="3102418" y="4481626"/>
            <a:ext cx="6041582" cy="279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200" b="0" i="0" kern="120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 Architect, Havas MG (</a:t>
            </a:r>
            <a:r>
              <a:rPr lang="en-US" dirty="0" err="1"/>
              <a:t>DBi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2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Easy To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1313" y="1009651"/>
            <a:ext cx="8200780" cy="3552825"/>
          </a:xfrm>
        </p:spPr>
        <p:txBody>
          <a:bodyPr/>
          <a:lstStyle/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</a:rPr>
              <a:t>JDBC connector</a:t>
            </a: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</a:rPr>
              <a:t>ODBC connector</a:t>
            </a: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lphaLcParenR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7A938-7908-CA46-9D48-1164991E9828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47F18-B7CC-F241-BCBA-DA19960B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F8C4E-9FDA-9F47-9624-3315EEC8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82" y="1944399"/>
            <a:ext cx="241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/>
          <a:lstStyle/>
          <a:p>
            <a:r>
              <a:rPr lang="en-US" dirty="0">
                <a:solidFill>
                  <a:srgbClr val="F29D38"/>
                </a:solidFill>
              </a:rPr>
              <a:t>Query Data Directly</a:t>
            </a:r>
            <a:r>
              <a:rPr lang="en-US" dirty="0">
                <a:solidFill>
                  <a:schemeClr val="tx1"/>
                </a:solidFill>
              </a:rPr>
              <a:t> from Amazon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>
            <a:normAutofit fontScale="77500" lnSpcReduction="20000"/>
          </a:bodyPr>
          <a:lstStyle/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loading of data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Query data in its raw format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Athena supports multiple data formats</a:t>
            </a:r>
          </a:p>
          <a:p>
            <a:pPr marL="1485863" lvl="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Text, CSV, TSV, JSON, weblogs, AWS service logs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convert to an optimized form like </a:t>
            </a:r>
            <a:r>
              <a:rPr lang="en-US" b="1" dirty="0">
                <a:solidFill>
                  <a:schemeClr val="tx1"/>
                </a:solidFill>
              </a:rPr>
              <a:t>ORC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Parquet</a:t>
            </a:r>
            <a:r>
              <a:rPr lang="en-US" dirty="0">
                <a:solidFill>
                  <a:schemeClr val="tx1"/>
                </a:solidFill>
              </a:rPr>
              <a:t> for the </a:t>
            </a:r>
            <a:r>
              <a:rPr lang="en-US" b="1" dirty="0">
                <a:solidFill>
                  <a:schemeClr val="tx1"/>
                </a:solidFill>
              </a:rPr>
              <a:t>best performance and lowest cost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ETL required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Stream data directly from Amazon S3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Take advantage of Amazon S3 durability and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993B7-9491-FC4F-9CFF-2B4854D64C8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B6A46-5AD5-ED41-A863-35C4FC22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/>
          <a:lstStyle/>
          <a:p>
            <a:r>
              <a:rPr lang="en-US" dirty="0" err="1">
                <a:solidFill>
                  <a:srgbClr val="F29D38"/>
                </a:solidFill>
              </a:rPr>
              <a:t>SerDes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29D38"/>
                </a:solidFill>
              </a:rPr>
              <a:t>Compression </a:t>
            </a:r>
            <a:r>
              <a:rPr lang="en-US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6E0014B-F48D-064C-AA6E-DC988E45A53D}"/>
              </a:ext>
            </a:extLst>
          </p:cNvPr>
          <p:cNvSpPr txBox="1">
            <a:spLocks/>
          </p:cNvSpPr>
          <p:nvPr/>
        </p:nvSpPr>
        <p:spPr>
          <a:xfrm>
            <a:off x="836675" y="962955"/>
            <a:ext cx="3133345" cy="323229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Tx/>
              <a:buAutoNum type="arabicPeriod"/>
            </a:pPr>
            <a:r>
              <a:rPr lang="en-US" sz="2000" dirty="0"/>
              <a:t>Regex 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GROK 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JSON </a:t>
            </a:r>
          </a:p>
          <a:p>
            <a:pPr marL="228600" indent="-228600">
              <a:buFontTx/>
              <a:buAutoNum type="arabicPeriod"/>
            </a:pPr>
            <a:r>
              <a:rPr lang="en-US" sz="2000" dirty="0" err="1"/>
              <a:t>OpenCSV</a:t>
            </a:r>
            <a:endParaRPr lang="en-US" sz="2000" dirty="0"/>
          </a:p>
          <a:p>
            <a:pPr marL="228600" indent="-228600">
              <a:buFontTx/>
              <a:buAutoNum type="arabicPeriod"/>
            </a:pPr>
            <a:r>
              <a:rPr lang="en-US" sz="2000" dirty="0"/>
              <a:t>TSV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Parquet 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ORC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AVRO</a:t>
            </a:r>
          </a:p>
          <a:p>
            <a:pPr marL="228600" indent="-228600">
              <a:buFontTx/>
              <a:buAutoNum type="arabicPeriod"/>
            </a:pPr>
            <a:r>
              <a:rPr lang="en-US" sz="2000" dirty="0"/>
              <a:t>Geospatial</a:t>
            </a:r>
          </a:p>
          <a:p>
            <a:pPr marL="228600" indent="-228600">
              <a:buFontTx/>
              <a:buAutoNum type="arabicPeriod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10922-B477-5641-B8CE-6FD9A684F39A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FA9F95-2E27-5749-80B4-8DF2AC32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6EC359-7C27-CF49-A44B-F84D1A990AEA}"/>
              </a:ext>
            </a:extLst>
          </p:cNvPr>
          <p:cNvCxnSpPr/>
          <p:nvPr/>
        </p:nvCxnSpPr>
        <p:spPr>
          <a:xfrm>
            <a:off x="3344225" y="962955"/>
            <a:ext cx="0" cy="3323771"/>
          </a:xfrm>
          <a:prstGeom prst="line">
            <a:avLst/>
          </a:prstGeom>
          <a:ln w="9525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805B6B-353B-FA43-90A8-51D8016DA814}"/>
              </a:ext>
            </a:extLst>
          </p:cNvPr>
          <p:cNvGraphicFramePr>
            <a:graphicFrameLocks noGrp="1"/>
          </p:cNvGraphicFramePr>
          <p:nvPr/>
        </p:nvGraphicFramePr>
        <p:xfrm>
          <a:off x="4059659" y="1596140"/>
          <a:ext cx="4052456" cy="20802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3114">
                  <a:extLst>
                    <a:ext uri="{9D8B030D-6E8A-4147-A177-3AD203B41FA5}">
                      <a16:colId xmlns:a16="http://schemas.microsoft.com/office/drawing/2014/main" val="738141674"/>
                    </a:ext>
                  </a:extLst>
                </a:gridCol>
                <a:gridCol w="1013114">
                  <a:extLst>
                    <a:ext uri="{9D8B030D-6E8A-4147-A177-3AD203B41FA5}">
                      <a16:colId xmlns:a16="http://schemas.microsoft.com/office/drawing/2014/main" val="2865016523"/>
                    </a:ext>
                  </a:extLst>
                </a:gridCol>
                <a:gridCol w="1013114">
                  <a:extLst>
                    <a:ext uri="{9D8B030D-6E8A-4147-A177-3AD203B41FA5}">
                      <a16:colId xmlns:a16="http://schemas.microsoft.com/office/drawing/2014/main" val="904849822"/>
                    </a:ext>
                  </a:extLst>
                </a:gridCol>
                <a:gridCol w="1013114">
                  <a:extLst>
                    <a:ext uri="{9D8B030D-6E8A-4147-A177-3AD203B41FA5}">
                      <a16:colId xmlns:a16="http://schemas.microsoft.com/office/drawing/2014/main" val="299298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Algorithm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Splittable</a:t>
                      </a:r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Compression</a:t>
                      </a:r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Compress</a:t>
                      </a:r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+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Decompress</a:t>
                      </a:r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speed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74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Gzip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(DEFLATE)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Bzip2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Very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high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Slow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Low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Fast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1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Snappy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Low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Very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fast</a:t>
                      </a:r>
                      <a:endParaRPr lang="es-ES" sz="10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98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79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rgbClr val="F29D38"/>
                </a:solidFill>
              </a:rPr>
              <a:t>ANSI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1009332"/>
            <a:ext cx="4524485" cy="3553926"/>
          </a:xfrm>
        </p:spPr>
        <p:txBody>
          <a:bodyPr>
            <a:normAutofit fontScale="77500" lnSpcReduction="20000"/>
          </a:bodyPr>
          <a:lstStyle/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writing ANSI SQL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 for complex joins, nested queries &amp; window functions 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 for complex data types (arrays, structs)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 for partitioning of data by any key 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(date, time, custom keys)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e.g., Year, Month, Day, Hour or Customer Key, 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76" y="114937"/>
            <a:ext cx="3270017" cy="454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60457-1EA3-5643-B003-62005F9846C5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1347F-7458-1C43-BBB5-6B5F6D097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5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Highly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Highly Available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connect to a </a:t>
            </a:r>
            <a:r>
              <a:rPr lang="en-US" dirty="0">
                <a:solidFill>
                  <a:srgbClr val="F29D38"/>
                </a:solidFill>
              </a:rPr>
              <a:t>service endpoint </a:t>
            </a:r>
          </a:p>
          <a:p>
            <a:r>
              <a:rPr lang="en-US" dirty="0">
                <a:solidFill>
                  <a:srgbClr val="F29D38"/>
                </a:solidFill>
              </a:rPr>
              <a:t>    </a:t>
            </a:r>
            <a:r>
              <a:rPr lang="en-US" dirty="0">
                <a:solidFill>
                  <a:schemeClr val="tx1"/>
                </a:solidFill>
              </a:rPr>
              <a:t>or log into the console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Athena uses warm compute </a:t>
            </a:r>
            <a:r>
              <a:rPr lang="en-US" dirty="0">
                <a:solidFill>
                  <a:srgbClr val="F29D38"/>
                </a:solidFill>
              </a:rPr>
              <a:t>pools across multiple Availability Zones</a:t>
            </a:r>
            <a:r>
              <a:rPr lang="en-US" dirty="0">
                <a:solidFill>
                  <a:schemeClr val="tx1"/>
                </a:solidFill>
              </a:rPr>
              <a:t> so customers don’t manage clusters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Your data is in Amazon S3, which is also highly available and designed for </a:t>
            </a:r>
            <a:r>
              <a:rPr lang="en-US" dirty="0">
                <a:solidFill>
                  <a:srgbClr val="F29D38"/>
                </a:solidFill>
              </a:rPr>
              <a:t>99.999999999% durability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6B39-908C-A143-88E7-80A3CB652E33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1CE13-D493-4C47-BF2D-0C88613D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E00A2-BE5A-404C-81E9-D5FD3E27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73" y="935712"/>
            <a:ext cx="241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8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Secure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4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Secure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2" indent="-342892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solidFill>
                  <a:srgbClr val="F29D38"/>
                </a:solidFill>
              </a:rPr>
              <a:t>Control access </a:t>
            </a:r>
            <a:r>
              <a:rPr lang="en-US" dirty="0">
                <a:solidFill>
                  <a:schemeClr val="tx1"/>
                </a:solidFill>
              </a:rPr>
              <a:t>to your data by using: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AWS IAM Policies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Access Control Lists (ACLs)</a:t>
            </a:r>
          </a:p>
          <a:p>
            <a:pPr marL="1085823" lvl="1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S3 bucket policies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solidFill>
                  <a:srgbClr val="F29D38"/>
                </a:solidFill>
              </a:rPr>
              <a:t>Encryption</a:t>
            </a:r>
            <a:r>
              <a:rPr lang="en-US" dirty="0">
                <a:solidFill>
                  <a:schemeClr val="tx1"/>
                </a:solidFill>
              </a:rPr>
              <a:t>: Read from and write to encrypted data stored in Amazon S3. </a:t>
            </a:r>
            <a:r>
              <a:rPr lang="en-US" dirty="0">
                <a:solidFill>
                  <a:srgbClr val="F29D38"/>
                </a:solidFill>
              </a:rPr>
              <a:t>Server-side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29D38"/>
                </a:solidFill>
              </a:rPr>
              <a:t>client-side</a:t>
            </a:r>
            <a:r>
              <a:rPr lang="en-US" dirty="0">
                <a:solidFill>
                  <a:schemeClr val="tx1"/>
                </a:solidFill>
              </a:rPr>
              <a:t> encryption supported.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6B39-908C-A143-88E7-80A3CB652E33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1CE13-D493-4C47-BF2D-0C88613D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F3166-294E-1E40-A469-D06B4E6E8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6" y="753046"/>
            <a:ext cx="416149" cy="788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B161F-9701-1049-903D-D84099646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5" y="1009332"/>
            <a:ext cx="662175" cy="8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0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Cost Effective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Cost Effective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6" y="1012508"/>
            <a:ext cx="7948276" cy="3472073"/>
          </a:xfrm>
        </p:spPr>
        <p:txBody>
          <a:bodyPr/>
          <a:lstStyle/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 </a:t>
            </a:r>
            <a:r>
              <a:rPr lang="en-US" dirty="0">
                <a:solidFill>
                  <a:srgbClr val="F29D38"/>
                </a:solidFill>
              </a:rPr>
              <a:t>per query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$5 per TB scanned from S3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DDL Queries and failed queries are </a:t>
            </a:r>
            <a:r>
              <a:rPr lang="en-US" dirty="0">
                <a:solidFill>
                  <a:srgbClr val="F29D38"/>
                </a:solidFill>
              </a:rPr>
              <a:t>free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Save by using </a:t>
            </a:r>
            <a:r>
              <a:rPr lang="en-US" dirty="0">
                <a:solidFill>
                  <a:srgbClr val="F29D38"/>
                </a:solidFill>
              </a:rPr>
              <a:t>compression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29D38"/>
                </a:solidFill>
              </a:rPr>
              <a:t>columnar formats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29D38"/>
                </a:solidFill>
              </a:rPr>
              <a:t>partitions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7B450-12DD-6C46-8221-CF9DE3C5CB63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41770-EB63-6B42-8B38-9FF0EF70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9F755-D8A2-4042-A86E-EE62872B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482" y="1122219"/>
            <a:ext cx="241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0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We Built Athena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189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Significant amount of work required to analyze data in Amazon S3</a:t>
            </a:r>
          </a:p>
          <a:p>
            <a:pPr marL="1200120" lvl="1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ETL, transformation, loading into a data warehouse.</a:t>
            </a:r>
          </a:p>
          <a:p>
            <a:pPr marL="457189" indent="-457189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189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 often only have access to aggregated data sets</a:t>
            </a:r>
          </a:p>
          <a:p>
            <a:pPr marL="1200120" lvl="1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don’t always need to query ALL the data. Sometimes you just want to analyze granular data.</a:t>
            </a:r>
          </a:p>
          <a:p>
            <a:pPr marL="457189" indent="-457189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189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Managing a Hadoop cluster or data warehouse requires expertise </a:t>
            </a:r>
          </a:p>
          <a:p>
            <a:pPr marL="1200120" lvl="1" indent="-457189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Customers who are new to Big Data aren’t always equipped to manage complex infrastructure.  They just want to quickly query their data using SQL</a:t>
            </a:r>
          </a:p>
          <a:p>
            <a:pPr marL="457189" indent="-457189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281C-00F0-B94A-B4AC-78F12DD3E0C1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1E964E-4601-4E49-A16E-4BBD3B54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5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>
                <a:solidFill>
                  <a:srgbClr val="F29D38"/>
                </a:solidFill>
              </a:rPr>
              <a:t>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6" y="1012508"/>
            <a:ext cx="7948276" cy="347207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Separates data files by any column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Read only data the query needs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Reduce amount of data scanned</a:t>
            </a:r>
          </a:p>
          <a:p>
            <a:pPr marL="1085687" lvl="1" indent="-342900"/>
            <a:r>
              <a:rPr lang="en-US" sz="1800" dirty="0"/>
              <a:t>Decrease query completion time</a:t>
            </a:r>
          </a:p>
          <a:p>
            <a:pPr marL="1085687" lvl="1" indent="-342900"/>
            <a:r>
              <a:rPr lang="en-US" sz="1800" dirty="0"/>
              <a:t>Reduce query cost</a:t>
            </a:r>
          </a:p>
          <a:p>
            <a:pPr marL="342737" indent="-342900">
              <a:buFont typeface="Arial" panose="020B0604020202020204" pitchFamily="34" charset="0"/>
              <a:buChar char="•"/>
            </a:pPr>
            <a:r>
              <a:rPr lang="en-US" sz="1800" dirty="0"/>
              <a:t>Define Partitions at the time of creating tables. </a:t>
            </a:r>
          </a:p>
          <a:p>
            <a:pPr marL="342737" indent="-342900">
              <a:buFont typeface="Arial" panose="020B0604020202020204" pitchFamily="34" charset="0"/>
              <a:buChar char="•"/>
            </a:pPr>
            <a:r>
              <a:rPr lang="en-US" sz="1800" u="sng" dirty="0"/>
              <a:t>Partitions are virtual columns that you can reference in your query</a:t>
            </a:r>
          </a:p>
          <a:p>
            <a:pPr marL="342737" indent="-342900">
              <a:buFont typeface="Arial" panose="020B0604020202020204" pitchFamily="34" charset="0"/>
              <a:buChar char="•"/>
            </a:pPr>
            <a:r>
              <a:rPr lang="en-US" sz="1800" dirty="0"/>
              <a:t>Amazon Athena uses Hive-style partitioning </a:t>
            </a:r>
          </a:p>
          <a:p>
            <a:pPr marL="342737" indent="-342900">
              <a:buFont typeface="Arial" panose="020B0604020202020204" pitchFamily="34" charset="0"/>
              <a:buChar char="•"/>
            </a:pPr>
            <a:r>
              <a:rPr lang="en-US" sz="1800" dirty="0"/>
              <a:t>Works on both text and columnar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B2AA1-A7E0-9844-AFC4-73BDA6BC5C6B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E548-5FC8-6049-8879-9DB75C0D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5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BA1542-66C3-C34D-8A00-374467ACD29D}"/>
              </a:ext>
            </a:extLst>
          </p:cNvPr>
          <p:cNvSpPr txBox="1">
            <a:spLocks/>
          </p:cNvSpPr>
          <p:nvPr/>
        </p:nvSpPr>
        <p:spPr>
          <a:xfrm>
            <a:off x="336789" y="512806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>
                <a:solidFill>
                  <a:srgbClr val="F29D38"/>
                </a:solidFill>
              </a:rPr>
              <a:t>Partitioning</a:t>
            </a:r>
            <a:r>
              <a:rPr lang="en-US" dirty="0">
                <a:solidFill>
                  <a:schemeClr val="tx1"/>
                </a:solidFill>
              </a:rPr>
              <a:t> of data has </a:t>
            </a:r>
            <a:r>
              <a:rPr lang="en-US" dirty="0">
                <a:solidFill>
                  <a:srgbClr val="F29D38"/>
                </a:solidFill>
              </a:rPr>
              <a:t>cost 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59AD8-C23A-914C-A416-A252A5EBDCDE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AD76D-4159-6F4E-ACD0-65DFD4B2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064521-C318-404E-BE9E-FEA51249D1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109" y="1554948"/>
          <a:ext cx="7980984" cy="23548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799759434"/>
                    </a:ext>
                  </a:extLst>
                </a:gridCol>
                <a:gridCol w="755073">
                  <a:extLst>
                    <a:ext uri="{9D8B030D-6E8A-4147-A177-3AD203B41FA5}">
                      <a16:colId xmlns:a16="http://schemas.microsoft.com/office/drawing/2014/main" val="3562596414"/>
                    </a:ext>
                  </a:extLst>
                </a:gridCol>
                <a:gridCol w="1149927">
                  <a:extLst>
                    <a:ext uri="{9D8B030D-6E8A-4147-A177-3AD203B41FA5}">
                      <a16:colId xmlns:a16="http://schemas.microsoft.com/office/drawing/2014/main" val="1484630477"/>
                    </a:ext>
                  </a:extLst>
                </a:gridCol>
                <a:gridCol w="671946">
                  <a:extLst>
                    <a:ext uri="{9D8B030D-6E8A-4147-A177-3AD203B41FA5}">
                      <a16:colId xmlns:a16="http://schemas.microsoft.com/office/drawing/2014/main" val="3131759802"/>
                    </a:ext>
                  </a:extLst>
                </a:gridCol>
                <a:gridCol w="796636">
                  <a:extLst>
                    <a:ext uri="{9D8B030D-6E8A-4147-A177-3AD203B41FA5}">
                      <a16:colId xmlns:a16="http://schemas.microsoft.com/office/drawing/2014/main" val="4080746218"/>
                    </a:ext>
                  </a:extLst>
                </a:gridCol>
                <a:gridCol w="1212273">
                  <a:extLst>
                    <a:ext uri="{9D8B030D-6E8A-4147-A177-3AD203B41FA5}">
                      <a16:colId xmlns:a16="http://schemas.microsoft.com/office/drawing/2014/main" val="130331577"/>
                    </a:ext>
                  </a:extLst>
                </a:gridCol>
                <a:gridCol w="721106">
                  <a:extLst>
                    <a:ext uri="{9D8B030D-6E8A-4147-A177-3AD203B41FA5}">
                      <a16:colId xmlns:a16="http://schemas.microsoft.com/office/drawing/2014/main" val="1004101041"/>
                    </a:ext>
                  </a:extLst>
                </a:gridCol>
                <a:gridCol w="997623">
                  <a:extLst>
                    <a:ext uri="{9D8B030D-6E8A-4147-A177-3AD203B41FA5}">
                      <a16:colId xmlns:a16="http://schemas.microsoft.com/office/drawing/2014/main" val="407757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Query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Non-</a:t>
                      </a:r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Partitioned</a:t>
                      </a:r>
                      <a:r>
                        <a:rPr lang="es-ES" sz="105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Table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Cost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Partitioned</a:t>
                      </a:r>
                      <a:r>
                        <a:rPr lang="es-ES" sz="105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table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Cost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Savings</a:t>
                      </a:r>
                      <a:endParaRPr lang="es-ES" sz="105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46006"/>
                  </a:ext>
                </a:extLst>
              </a:tr>
              <a:tr h="277085">
                <a:tc>
                  <a:txBody>
                    <a:bodyPr/>
                    <a:lstStyle/>
                    <a:p>
                      <a:pPr algn="ctr"/>
                      <a:endParaRPr lang="es-ES" sz="100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Data </a:t>
                      </a:r>
                      <a:r>
                        <a:rPr lang="es-ES" sz="100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Scanned</a:t>
                      </a:r>
                      <a:endParaRPr lang="es-ES" sz="100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b="1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Data </a:t>
                      </a:r>
                      <a:r>
                        <a:rPr lang="es-ES" sz="1000" b="1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Scanned</a:t>
                      </a:r>
                      <a:endParaRPr lang="es-ES" sz="100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b="1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b="1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9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SELECT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count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(*)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FROM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lineitem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WHERE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l_shipdate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= ‘1996-09-01’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9.71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seconds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74.1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$0.36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2.16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seconds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29.06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$0.0001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99% </a:t>
                      </a:r>
                      <a:r>
                        <a:rPr lang="es-ES" sz="1050" dirty="0" err="1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cheaper</a:t>
                      </a:r>
                      <a:endParaRPr lang="es-ES" sz="1050" dirty="0">
                        <a:solidFill>
                          <a:srgbClr val="FF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  <a:p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  <a:p>
                      <a:r>
                        <a:rPr lang="es-ES" sz="1050" dirty="0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77% </a:t>
                      </a:r>
                      <a:r>
                        <a:rPr lang="es-ES" sz="1050" dirty="0" err="1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faster</a:t>
                      </a:r>
                      <a:endParaRPr lang="es-ES" sz="1050" dirty="0">
                        <a:solidFill>
                          <a:srgbClr val="FF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01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SELECT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count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(*)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FROM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lineitem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WHERE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l_shipdate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&gt;= ‘1996-09-1’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AND </a:t>
                      </a:r>
                      <a:r>
                        <a:rPr lang="es-ES" sz="10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l_shipdate</a:t>
                      </a:r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&lt; </a:t>
                      </a:r>
                    </a:p>
                    <a:p>
                      <a:r>
                        <a:rPr lang="es-ES" sz="10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‘1996-10-01’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10.41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seconds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74.1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$0.36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2.73 </a:t>
                      </a:r>
                      <a:r>
                        <a:rPr lang="es-ES" sz="105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seconds</a:t>
                      </a:r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871.39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$0.004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98% </a:t>
                      </a:r>
                      <a:r>
                        <a:rPr lang="es-ES" sz="1050" dirty="0" err="1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cheaper</a:t>
                      </a:r>
                      <a:endParaRPr lang="es-ES" sz="1050" dirty="0">
                        <a:solidFill>
                          <a:srgbClr val="FF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  <a:p>
                      <a:endParaRPr lang="es-ES" sz="105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  <a:p>
                      <a:r>
                        <a:rPr lang="es-ES" sz="1050" dirty="0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73% </a:t>
                      </a:r>
                      <a:r>
                        <a:rPr lang="es-ES" sz="1050" dirty="0" err="1">
                          <a:solidFill>
                            <a:srgbClr val="FF0000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faster</a:t>
                      </a:r>
                      <a:endParaRPr lang="es-ES" sz="1050" dirty="0">
                        <a:solidFill>
                          <a:srgbClr val="FF0000"/>
                        </a:solidFill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300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37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1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Tuned for </a:t>
            </a:r>
            <a:r>
              <a:rPr lang="en-US" dirty="0">
                <a:solidFill>
                  <a:srgbClr val="F29D38"/>
                </a:solidFill>
              </a:rPr>
              <a:t>performance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Automatically </a:t>
            </a:r>
            <a:r>
              <a:rPr lang="en-US" dirty="0">
                <a:solidFill>
                  <a:srgbClr val="F29D38"/>
                </a:solidFill>
              </a:rPr>
              <a:t>parallelizes queries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Results are streamed to console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Results also stored in </a:t>
            </a:r>
            <a:r>
              <a:rPr lang="en-US" dirty="0">
                <a:solidFill>
                  <a:srgbClr val="F29D38"/>
                </a:solidFill>
              </a:rPr>
              <a:t>S3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 Query performance</a:t>
            </a:r>
          </a:p>
          <a:p>
            <a:pPr marL="1085823" lvl="1" indent="-342892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solidFill>
                  <a:srgbClr val="F29D38"/>
                </a:solidFill>
              </a:rPr>
              <a:t>Compress</a:t>
            </a:r>
            <a:r>
              <a:rPr lang="en-US" dirty="0">
                <a:solidFill>
                  <a:schemeClr val="tx1"/>
                </a:solidFill>
              </a:rPr>
              <a:t> your data</a:t>
            </a:r>
          </a:p>
          <a:p>
            <a:pPr marL="1085823" lvl="1" indent="-342892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rgbClr val="F29D38"/>
                </a:solidFill>
              </a:rPr>
              <a:t>columnar formats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47" y="1012508"/>
            <a:ext cx="3185746" cy="318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3BC12E-29B9-AD4F-90DC-23B5FE6C8403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52CAF-9562-E949-BFA4-792B5FCB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512806"/>
            <a:ext cx="8205304" cy="5457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Query </a:t>
            </a:r>
            <a:r>
              <a:rPr lang="en-US" dirty="0">
                <a:solidFill>
                  <a:srgbClr val="F29D38"/>
                </a:solidFill>
              </a:rPr>
              <a:t>performance</a:t>
            </a:r>
            <a:r>
              <a:rPr lang="en-US" dirty="0">
                <a:solidFill>
                  <a:schemeClr val="tx1"/>
                </a:solidFill>
              </a:rPr>
              <a:t>: bigger files help</a:t>
            </a:r>
            <a:endParaRPr lang="en-US" dirty="0">
              <a:solidFill>
                <a:srgbClr val="F29D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7AD9D-196F-8B43-940C-422784BC1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3"/>
          <a:stretch/>
        </p:blipFill>
        <p:spPr>
          <a:xfrm>
            <a:off x="159434" y="1380006"/>
            <a:ext cx="8888080" cy="206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B3776-C4CD-7348-8BDF-6E5D96EA38F5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93C0B-DBCD-A943-92EF-D15194960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5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D36194-1FBE-E34D-94B5-7BE885488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6560"/>
              </p:ext>
            </p:extLst>
          </p:nvPr>
        </p:nvGraphicFramePr>
        <p:xfrm>
          <a:off x="419436" y="1369745"/>
          <a:ext cx="8223182" cy="32295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9539">
                  <a:extLst>
                    <a:ext uri="{9D8B030D-6E8A-4147-A177-3AD203B41FA5}">
                      <a16:colId xmlns:a16="http://schemas.microsoft.com/office/drawing/2014/main" val="27145949"/>
                    </a:ext>
                  </a:extLst>
                </a:gridCol>
                <a:gridCol w="1332112">
                  <a:extLst>
                    <a:ext uri="{9D8B030D-6E8A-4147-A177-3AD203B41FA5}">
                      <a16:colId xmlns:a16="http://schemas.microsoft.com/office/drawing/2014/main" val="3607551046"/>
                    </a:ext>
                  </a:extLst>
                </a:gridCol>
                <a:gridCol w="2392259">
                  <a:extLst>
                    <a:ext uri="{9D8B030D-6E8A-4147-A177-3AD203B41FA5}">
                      <a16:colId xmlns:a16="http://schemas.microsoft.com/office/drawing/2014/main" val="2613374406"/>
                    </a:ext>
                  </a:extLst>
                </a:gridCol>
                <a:gridCol w="1644636">
                  <a:extLst>
                    <a:ext uri="{9D8B030D-6E8A-4147-A177-3AD203B41FA5}">
                      <a16:colId xmlns:a16="http://schemas.microsoft.com/office/drawing/2014/main" val="760965046"/>
                    </a:ext>
                  </a:extLst>
                </a:gridCol>
                <a:gridCol w="1644636">
                  <a:extLst>
                    <a:ext uri="{9D8B030D-6E8A-4147-A177-3AD203B41FA5}">
                      <a16:colId xmlns:a16="http://schemas.microsoft.com/office/drawing/2014/main" val="192388134"/>
                    </a:ext>
                  </a:extLst>
                </a:gridCol>
              </a:tblGrid>
              <a:tr h="664913">
                <a:tc>
                  <a:txBody>
                    <a:bodyPr/>
                    <a:lstStyle/>
                    <a:p>
                      <a:r>
                        <a:rPr lang="en-US" sz="1600" dirty="0"/>
                        <a:t>Dataset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Size on S3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Query run time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Scanned 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406066"/>
                  </a:ext>
                </a:extLst>
              </a:tr>
              <a:tr h="664913">
                <a:tc>
                  <a:txBody>
                    <a:bodyPr/>
                    <a:lstStyle/>
                    <a:p>
                      <a:r>
                        <a:rPr lang="en-US" sz="1600" dirty="0"/>
                        <a:t>Text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1.15TB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236 seconds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1.15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olidFill>
                            <a:srgbClr val="FF0000"/>
                          </a:solidFill>
                        </a:rPr>
                        <a:t>TB</a:t>
                      </a:r>
                      <a:endParaRPr lang="en-US" sz="1600" dirty="0">
                        <a:solidFill>
                          <a:srgbClr val="FF0000"/>
                        </a:solidFill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$5.75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192034"/>
                  </a:ext>
                </a:extLst>
              </a:tr>
              <a:tr h="949877">
                <a:tc>
                  <a:txBody>
                    <a:bodyPr/>
                    <a:lstStyle/>
                    <a:p>
                      <a:r>
                        <a:rPr lang="en-US" sz="1600" dirty="0"/>
                        <a:t>Parquet </a:t>
                      </a:r>
                      <a:r>
                        <a:rPr lang="en-US" sz="1400" dirty="0"/>
                        <a:t>(same data) 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130GB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6.78 seconds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2.51 </a:t>
                      </a:r>
                      <a:r>
                        <a:rPr lang="en-US" sz="1600" u="sng" dirty="0">
                          <a:solidFill>
                            <a:srgbClr val="FF0000"/>
                          </a:solidFill>
                        </a:rPr>
                        <a:t>GB</a:t>
                      </a:r>
                      <a:endParaRPr lang="en-US" sz="1600" u="sng" dirty="0">
                        <a:solidFill>
                          <a:srgbClr val="FF0000"/>
                        </a:solidFill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$0.013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720909"/>
                  </a:ext>
                </a:extLst>
              </a:tr>
              <a:tr h="949877">
                <a:tc>
                  <a:txBody>
                    <a:bodyPr/>
                    <a:lstStyle/>
                    <a:p>
                      <a:r>
                        <a:rPr lang="en-US" sz="1600" dirty="0"/>
                        <a:t>Savings/</a:t>
                      </a:r>
                    </a:p>
                    <a:p>
                      <a:r>
                        <a:rPr lang="en-US" sz="1600" dirty="0"/>
                        <a:t>Speed</a:t>
                      </a:r>
                      <a:r>
                        <a:rPr lang="en-US" sz="1600" baseline="0" dirty="0"/>
                        <a:t> up 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87% less with Parquet </a:t>
                      </a:r>
                      <a:endParaRPr lang="en-US" sz="1600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34 x </a:t>
                      </a:r>
                      <a:endParaRPr lang="en-US" sz="1600" dirty="0">
                        <a:solidFill>
                          <a:srgbClr val="FF0000"/>
                        </a:solidFill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FF0000"/>
                          </a:solidFill>
                        </a:rPr>
                        <a:t>99%</a:t>
                      </a:r>
                      <a:r>
                        <a:rPr lang="en-US" sz="1600" u="none" baseline="0" dirty="0"/>
                        <a:t> less data scanned</a:t>
                      </a:r>
                      <a:endParaRPr lang="en-US" sz="1600" u="none" dirty="0">
                        <a:latin typeface="Amazon Emb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99.7% savings</a:t>
                      </a:r>
                      <a:endParaRPr lang="en-US" sz="1600" dirty="0">
                        <a:solidFill>
                          <a:srgbClr val="FF0000"/>
                        </a:solidFill>
                        <a:latin typeface="Amazon Emb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10384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DBA1542-66C3-C34D-8A00-374467ACD29D}"/>
              </a:ext>
            </a:extLst>
          </p:cNvPr>
          <p:cNvSpPr txBox="1">
            <a:spLocks/>
          </p:cNvSpPr>
          <p:nvPr/>
        </p:nvSpPr>
        <p:spPr>
          <a:xfrm>
            <a:off x="336789" y="512806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Query </a:t>
            </a:r>
            <a:r>
              <a:rPr lang="en-US" dirty="0">
                <a:solidFill>
                  <a:srgbClr val="F29D38"/>
                </a:solidFill>
              </a:rPr>
              <a:t>performance</a:t>
            </a:r>
            <a:r>
              <a:rPr lang="en-US" dirty="0">
                <a:solidFill>
                  <a:schemeClr val="tx1"/>
                </a:solidFill>
              </a:rPr>
              <a:t>: ORC and Parquet</a:t>
            </a:r>
            <a:endParaRPr lang="en-US" dirty="0">
              <a:solidFill>
                <a:srgbClr val="F29D3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F623-2558-E342-9E63-0A2F9009B581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007F-42D2-9640-999C-D435CBE4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07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BA1542-66C3-C34D-8A00-374467ACD29D}"/>
              </a:ext>
            </a:extLst>
          </p:cNvPr>
          <p:cNvSpPr txBox="1">
            <a:spLocks/>
          </p:cNvSpPr>
          <p:nvPr/>
        </p:nvSpPr>
        <p:spPr>
          <a:xfrm>
            <a:off x="336789" y="512806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Query </a:t>
            </a:r>
            <a:r>
              <a:rPr lang="en-US" dirty="0">
                <a:solidFill>
                  <a:srgbClr val="F29D38"/>
                </a:solidFill>
              </a:rPr>
              <a:t>performance</a:t>
            </a:r>
            <a:r>
              <a:rPr lang="en-US" dirty="0">
                <a:solidFill>
                  <a:schemeClr val="tx1"/>
                </a:solidFill>
              </a:rPr>
              <a:t>: Joins</a:t>
            </a:r>
            <a:endParaRPr lang="en-US" dirty="0">
              <a:solidFill>
                <a:srgbClr val="F29D38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224366-4280-0A49-8B77-76BEA4BA4152}"/>
              </a:ext>
            </a:extLst>
          </p:cNvPr>
          <p:cNvSpPr txBox="1">
            <a:spLocks/>
          </p:cNvSpPr>
          <p:nvPr/>
        </p:nvSpPr>
        <p:spPr>
          <a:xfrm>
            <a:off x="336789" y="3619252"/>
            <a:ext cx="3532924" cy="27758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Keep the </a:t>
            </a:r>
            <a:r>
              <a:rPr lang="en-US" sz="1100" b="1" dirty="0"/>
              <a:t>larger Table on the Left Side of the Join !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57BA-9D27-6546-845F-A951C4273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2"/>
          <a:stretch/>
        </p:blipFill>
        <p:spPr>
          <a:xfrm>
            <a:off x="336789" y="1257052"/>
            <a:ext cx="8730429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08B58-79F6-974B-9CDF-33C2D166CDF7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8F297-22A0-E743-AD21-05243BE3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BA1542-66C3-C34D-8A00-374467ACD29D}"/>
              </a:ext>
            </a:extLst>
          </p:cNvPr>
          <p:cNvSpPr txBox="1">
            <a:spLocks/>
          </p:cNvSpPr>
          <p:nvPr/>
        </p:nvSpPr>
        <p:spPr>
          <a:xfrm>
            <a:off x="336789" y="512806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Query </a:t>
            </a:r>
            <a:r>
              <a:rPr lang="en-US" dirty="0">
                <a:solidFill>
                  <a:srgbClr val="F29D38"/>
                </a:solidFill>
              </a:rPr>
              <a:t>performance</a:t>
            </a:r>
            <a:r>
              <a:rPr lang="en-US" dirty="0">
                <a:solidFill>
                  <a:schemeClr val="tx1"/>
                </a:solidFill>
              </a:rPr>
              <a:t>: Regex better than Like</a:t>
            </a:r>
            <a:endParaRPr lang="en-US" dirty="0">
              <a:solidFill>
                <a:srgbClr val="F29D3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0DB7B-9235-2643-9426-18B0C0B3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05454"/>
            <a:ext cx="8858250" cy="29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99FBA-8AB2-5141-AB95-4210171774E5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14025-FDE9-754E-843E-A2CAB537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 err="1">
                <a:solidFill>
                  <a:srgbClr val="F29D38"/>
                </a:solidFill>
              </a:rPr>
              <a:t>Integrable</a:t>
            </a:r>
            <a:endParaRPr lang="en-US" sz="3200" dirty="0">
              <a:solidFill>
                <a:srgbClr val="F29D3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Athena leverages </a:t>
            </a:r>
            <a:r>
              <a:rPr lang="en-US" dirty="0">
                <a:solidFill>
                  <a:srgbClr val="F29D38"/>
                </a:solidFill>
              </a:rPr>
              <a:t>AWS Glue Data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6" y="1012508"/>
            <a:ext cx="7948276" cy="3472073"/>
          </a:xfrm>
        </p:spPr>
        <p:txBody>
          <a:bodyPr/>
          <a:lstStyle/>
          <a:p>
            <a:r>
              <a:rPr lang="en-US" sz="1900" dirty="0">
                <a:solidFill>
                  <a:srgbClr val="FF9900"/>
                </a:solidFill>
              </a:rPr>
              <a:t>Unified metadata repository </a:t>
            </a:r>
            <a:r>
              <a:rPr lang="en-US" sz="1900" dirty="0"/>
              <a:t>across relational databases, Amazon RDS, Amazon Redshift, and Amazon S3…with support for more coming soon!</a:t>
            </a:r>
          </a:p>
          <a:p>
            <a:endParaRPr lang="en-US" sz="1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/>
              <a:t>Get a </a:t>
            </a:r>
            <a:r>
              <a:rPr lang="en-US" sz="1900" dirty="0">
                <a:solidFill>
                  <a:srgbClr val="FF9900"/>
                </a:solidFill>
              </a:rPr>
              <a:t>single view </a:t>
            </a:r>
            <a:r>
              <a:rPr lang="en-US" sz="1900" dirty="0"/>
              <a:t>into your data, no matter where it is stored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/>
              <a:t>Automatically </a:t>
            </a:r>
            <a:r>
              <a:rPr lang="en-US" sz="1900" dirty="0">
                <a:solidFill>
                  <a:srgbClr val="FF9900"/>
                </a:solidFill>
              </a:rPr>
              <a:t>classify</a:t>
            </a:r>
            <a:r>
              <a:rPr lang="en-US" sz="1900" dirty="0"/>
              <a:t> your data in one central list that is </a:t>
            </a:r>
            <a:r>
              <a:rPr lang="en-US" sz="1900" dirty="0">
                <a:solidFill>
                  <a:srgbClr val="FF9900"/>
                </a:solidFill>
              </a:rPr>
              <a:t>searchable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/>
              <a:t>Track data evolution using </a:t>
            </a:r>
            <a:r>
              <a:rPr lang="en-US" sz="1900" dirty="0">
                <a:solidFill>
                  <a:srgbClr val="FF9900"/>
                </a:solidFill>
              </a:rPr>
              <a:t>schema versioning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9900"/>
                </a:solidFill>
              </a:rPr>
              <a:t>Query</a:t>
            </a:r>
            <a:r>
              <a:rPr lang="en-US" sz="1900" dirty="0"/>
              <a:t> your data using Amazon Athena or Amazon Redshift Spectrum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9900"/>
                </a:solidFill>
              </a:rPr>
              <a:t>Hive </a:t>
            </a:r>
            <a:r>
              <a:rPr lang="en-US" sz="1900" dirty="0" err="1">
                <a:solidFill>
                  <a:srgbClr val="FF9900"/>
                </a:solidFill>
              </a:rPr>
              <a:t>metastore</a:t>
            </a:r>
            <a:r>
              <a:rPr lang="en-US" sz="1900" dirty="0">
                <a:solidFill>
                  <a:srgbClr val="FF9900"/>
                </a:solidFill>
              </a:rPr>
              <a:t> compatible</a:t>
            </a:r>
            <a:r>
              <a:rPr lang="en-US" sz="1900" dirty="0"/>
              <a:t>; can be used as an external Hive </a:t>
            </a:r>
            <a:r>
              <a:rPr lang="en-US" sz="1900" dirty="0" err="1"/>
              <a:t>Metastore</a:t>
            </a:r>
            <a:r>
              <a:rPr lang="en-US" sz="1900" dirty="0"/>
              <a:t> for applications running on Amazon EMR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E7873-FA71-BC40-A391-FE27B8C67BF9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7A126-6C85-CA46-AB38-1E91B3E3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0981" y="140337"/>
            <a:ext cx="8205304" cy="5457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Introducing Amazon Athena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1906" y="1658983"/>
            <a:ext cx="8992094" cy="2825898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Amazon Athena is an </a:t>
            </a:r>
            <a:r>
              <a:rPr lang="en-US" sz="3200" dirty="0">
                <a:solidFill>
                  <a:srgbClr val="F29D38"/>
                </a:solidFill>
              </a:rPr>
              <a:t>interactive query service </a:t>
            </a:r>
            <a:r>
              <a:rPr lang="en-US" sz="3200" dirty="0">
                <a:solidFill>
                  <a:schemeClr val="tx1"/>
                </a:solidFill>
              </a:rPr>
              <a:t>that makes it easy to analyze data directly from Amazon S3 using Standard 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92DA-4FBB-CA41-A733-AF733357AF0A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3AA77-BC3A-4049-B386-A49FFEA4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5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Athena leverages </a:t>
            </a:r>
            <a:r>
              <a:rPr lang="en-US" dirty="0">
                <a:solidFill>
                  <a:srgbClr val="F29D38"/>
                </a:solidFill>
              </a:rPr>
              <a:t>AWS Glue Data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E7873-FA71-BC40-A391-FE27B8C67BF9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7A126-6C85-CA46-AB38-1E91B3E3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09997B-B320-4447-AE9E-F8E1E5443188}"/>
              </a:ext>
            </a:extLst>
          </p:cNvPr>
          <p:cNvGrpSpPr/>
          <p:nvPr/>
        </p:nvGrpSpPr>
        <p:grpSpPr>
          <a:xfrm>
            <a:off x="2952552" y="1720574"/>
            <a:ext cx="1450632" cy="1579393"/>
            <a:chOff x="1805083" y="2196384"/>
            <a:chExt cx="1934176" cy="2105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F8ACB5-D4CA-684B-8D71-C75232FE2B61}"/>
                </a:ext>
              </a:extLst>
            </p:cNvPr>
            <p:cNvSpPr txBox="1"/>
            <p:nvPr/>
          </p:nvSpPr>
          <p:spPr>
            <a:xfrm>
              <a:off x="1805083" y="2196384"/>
              <a:ext cx="1934176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Glue </a:t>
              </a:r>
            </a:p>
            <a:p>
              <a:pPr algn="ctr"/>
              <a:r>
                <a:rPr lang="en-US" sz="1600" b="1" dirty="0">
                  <a:solidFill>
                    <a:srgbClr val="F29D38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Data Catalog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1F54DA-A072-5844-9CF1-8269FC37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876" y="2986349"/>
              <a:ext cx="1418428" cy="131589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87822F-188B-0140-BA89-48090D867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8" y="1059730"/>
            <a:ext cx="391025" cy="4521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90374-D9BF-5947-9FC1-3F1C3CBBA1D4}"/>
              </a:ext>
            </a:extLst>
          </p:cNvPr>
          <p:cNvSpPr txBox="1"/>
          <p:nvPr/>
        </p:nvSpPr>
        <p:spPr>
          <a:xfrm>
            <a:off x="806636" y="1502924"/>
            <a:ext cx="671064" cy="1167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b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72DBCB-1B42-4244-AC6A-B92A5EB82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3" y="2531305"/>
            <a:ext cx="411480" cy="452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579D53-23DD-CB4A-BF68-F10121864ED9}"/>
              </a:ext>
            </a:extLst>
          </p:cNvPr>
          <p:cNvSpPr txBox="1"/>
          <p:nvPr/>
        </p:nvSpPr>
        <p:spPr>
          <a:xfrm>
            <a:off x="762063" y="3017125"/>
            <a:ext cx="765332" cy="29847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  <a:r>
              <a:rPr lang="en-US" sz="7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lang="en-US" sz="7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Redshift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86E12-DAB4-B24D-982B-1EB15628BA1E}"/>
              </a:ext>
            </a:extLst>
          </p:cNvPr>
          <p:cNvSpPr txBox="1"/>
          <p:nvPr/>
        </p:nvSpPr>
        <p:spPr>
          <a:xfrm>
            <a:off x="599492" y="4458661"/>
            <a:ext cx="1165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94C33-22AB-D04D-BDCE-0694B714C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9" y="4108134"/>
            <a:ext cx="351252" cy="364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05E06B-8A4B-8648-AF92-E5B8B727BFB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77885" y="1355883"/>
            <a:ext cx="1240762" cy="1450622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CE5699-A856-0145-9A75-737A1C42E54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77886" y="2806505"/>
            <a:ext cx="1240761" cy="2693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B7FF89-EC25-D04D-9FB2-683E88EE48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92652" y="2806505"/>
            <a:ext cx="1225995" cy="1456008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216785-F097-0740-9CA8-22A3201929D8}"/>
              </a:ext>
            </a:extLst>
          </p:cNvPr>
          <p:cNvSpPr txBox="1"/>
          <p:nvPr/>
        </p:nvSpPr>
        <p:spPr>
          <a:xfrm>
            <a:off x="2180881" y="2561072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Describes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D4BD4-A72A-3E4D-A3DA-DEAAB0D6A212}"/>
              </a:ext>
            </a:extLst>
          </p:cNvPr>
          <p:cNvSpPr txBox="1"/>
          <p:nvPr/>
        </p:nvSpPr>
        <p:spPr>
          <a:xfrm>
            <a:off x="2388177" y="167126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Describes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271E2D-3369-AD40-960D-D9FF942BC66A}"/>
              </a:ext>
            </a:extLst>
          </p:cNvPr>
          <p:cNvSpPr txBox="1"/>
          <p:nvPr/>
        </p:nvSpPr>
        <p:spPr>
          <a:xfrm>
            <a:off x="2404794" y="3696316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Describes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FB1248-92A6-0C4B-931C-C4E1955BCB87}"/>
              </a:ext>
            </a:extLst>
          </p:cNvPr>
          <p:cNvGrpSpPr/>
          <p:nvPr/>
        </p:nvGrpSpPr>
        <p:grpSpPr>
          <a:xfrm>
            <a:off x="6054230" y="701525"/>
            <a:ext cx="902811" cy="978201"/>
            <a:chOff x="7502944" y="571700"/>
            <a:chExt cx="1658985" cy="17310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94594-256B-324F-9523-C7987799F424}"/>
                </a:ext>
              </a:extLst>
            </p:cNvPr>
            <p:cNvSpPr txBox="1"/>
            <p:nvPr/>
          </p:nvSpPr>
          <p:spPr>
            <a:xfrm>
              <a:off x="7502944" y="1771708"/>
              <a:ext cx="1658985" cy="531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Glue ETL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D941F61-D623-7B45-AFE5-CB49E644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1119" y="571700"/>
              <a:ext cx="1252341" cy="123687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0459C6-9D5C-3940-B23A-24DF9C0D3EF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282468" y="1671261"/>
            <a:ext cx="1848888" cy="1135244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FE8963-B4CA-0149-AB01-4B05A10FC1EA}"/>
              </a:ext>
            </a:extLst>
          </p:cNvPr>
          <p:cNvSpPr txBox="1"/>
          <p:nvPr/>
        </p:nvSpPr>
        <p:spPr>
          <a:xfrm>
            <a:off x="4612301" y="213351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FCB78D-7798-064C-A891-292A8E78B488}"/>
              </a:ext>
            </a:extLst>
          </p:cNvPr>
          <p:cNvCxnSpPr>
            <a:cxnSpLocks/>
          </p:cNvCxnSpPr>
          <p:nvPr/>
        </p:nvCxnSpPr>
        <p:spPr>
          <a:xfrm flipH="1">
            <a:off x="4299818" y="2119445"/>
            <a:ext cx="2812843" cy="776675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tart Querying Instantly">
            <a:extLst>
              <a:ext uri="{FF2B5EF4-FFF2-40B4-BE49-F238E27FC236}">
                <a16:creationId xmlns:a16="http://schemas.microsoft.com/office/drawing/2014/main" id="{39DD4B90-A343-1042-B527-0645B45A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61" y="1566104"/>
            <a:ext cx="856727" cy="419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B85CF38-C025-6F45-A629-20252056168D}"/>
              </a:ext>
            </a:extLst>
          </p:cNvPr>
          <p:cNvSpPr txBox="1"/>
          <p:nvPr/>
        </p:nvSpPr>
        <p:spPr>
          <a:xfrm>
            <a:off x="7204056" y="2009938"/>
            <a:ext cx="765332" cy="29847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E0616-C2E8-5145-B235-6F12FBC8663B}"/>
              </a:ext>
            </a:extLst>
          </p:cNvPr>
          <p:cNvSpPr txBox="1"/>
          <p:nvPr/>
        </p:nvSpPr>
        <p:spPr>
          <a:xfrm>
            <a:off x="7112661" y="3718628"/>
            <a:ext cx="949130" cy="29847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Redshift Spectrum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753067-3CD9-244D-BD95-3854BBE1A81A}"/>
              </a:ext>
            </a:extLst>
          </p:cNvPr>
          <p:cNvSpPr txBox="1"/>
          <p:nvPr/>
        </p:nvSpPr>
        <p:spPr>
          <a:xfrm>
            <a:off x="5694837" y="4007244"/>
            <a:ext cx="1512151" cy="29847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EMR</a:t>
            </a:r>
            <a:b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(Hadoop/Spark)</a:t>
            </a:r>
          </a:p>
        </p:txBody>
      </p:sp>
      <p:pic>
        <p:nvPicPr>
          <p:cNvPr id="37" name="Picture 4" descr="ory_Feature_Start_Querying_Instantly">
            <a:extLst>
              <a:ext uri="{FF2B5EF4-FFF2-40B4-BE49-F238E27FC236}">
                <a16:creationId xmlns:a16="http://schemas.microsoft.com/office/drawing/2014/main" id="{CDCCE50A-A40E-0F4D-9834-9B631509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21" y="2999331"/>
            <a:ext cx="742743" cy="7427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B6856A-EEF5-D842-ACB0-306F10447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81" y="3488485"/>
            <a:ext cx="667665" cy="47304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482215-B8C4-CF4D-AEEF-3121CB8FE366}"/>
              </a:ext>
            </a:extLst>
          </p:cNvPr>
          <p:cNvCxnSpPr>
            <a:cxnSpLocks/>
          </p:cNvCxnSpPr>
          <p:nvPr/>
        </p:nvCxnSpPr>
        <p:spPr>
          <a:xfrm flipH="1" flipV="1">
            <a:off x="4299817" y="2999332"/>
            <a:ext cx="2812844" cy="399538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A0730D-10DB-174E-8B34-122E9BEEDAC8}"/>
              </a:ext>
            </a:extLst>
          </p:cNvPr>
          <p:cNvCxnSpPr>
            <a:cxnSpLocks/>
          </p:cNvCxnSpPr>
          <p:nvPr/>
        </p:nvCxnSpPr>
        <p:spPr>
          <a:xfrm flipH="1" flipV="1">
            <a:off x="4262808" y="3121480"/>
            <a:ext cx="1868548" cy="471518"/>
          </a:xfrm>
          <a:prstGeom prst="straightConnector1">
            <a:avLst/>
          </a:prstGeom>
          <a:ln w="12700">
            <a:solidFill>
              <a:srgbClr val="F29D3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83F516-F971-204F-941C-4DCDB52A278A}"/>
              </a:ext>
            </a:extLst>
          </p:cNvPr>
          <p:cNvSpPr txBox="1"/>
          <p:nvPr/>
        </p:nvSpPr>
        <p:spPr>
          <a:xfrm>
            <a:off x="4983722" y="2373752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F5C2A3-B3C4-1D40-9558-1BF957FA179F}"/>
              </a:ext>
            </a:extLst>
          </p:cNvPr>
          <p:cNvSpPr txBox="1"/>
          <p:nvPr/>
        </p:nvSpPr>
        <p:spPr>
          <a:xfrm>
            <a:off x="4927584" y="2893384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2ED850-ED2B-7849-A556-11DBC1094FA5}"/>
              </a:ext>
            </a:extLst>
          </p:cNvPr>
          <p:cNvSpPr txBox="1"/>
          <p:nvPr/>
        </p:nvSpPr>
        <p:spPr>
          <a:xfrm>
            <a:off x="4658844" y="3326077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36945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Integration with several partners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B2AA1-A7E0-9844-AFC4-73BDA6BC5C6B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E548-5FC8-6049-8879-9DB75C0D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77AA0-755B-FD48-BC02-2DDDBF5A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01" y="1371066"/>
            <a:ext cx="2360202" cy="38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55619-46B4-C344-BC67-6311C1806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4" y="2219378"/>
            <a:ext cx="1153737" cy="1153737"/>
          </a:xfrm>
          <a:prstGeom prst="rect">
            <a:avLst/>
          </a:prstGeom>
        </p:spPr>
      </p:pic>
      <p:pic>
        <p:nvPicPr>
          <p:cNvPr id="10" name="Picture 2" descr="Image result for IBM Cognos">
            <a:extLst>
              <a:ext uri="{FF2B5EF4-FFF2-40B4-BE49-F238E27FC236}">
                <a16:creationId xmlns:a16="http://schemas.microsoft.com/office/drawing/2014/main" id="{66B689BF-494F-224D-A6EB-0CF3719E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21" y="2500607"/>
            <a:ext cx="1153765" cy="6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CF081B-BB93-7F44-800C-2E941D9AB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752" y="1150171"/>
            <a:ext cx="1827259" cy="777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5DD46-1F98-0A40-9A41-1293730E7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001" y="2500607"/>
            <a:ext cx="1443111" cy="699147"/>
          </a:xfrm>
          <a:prstGeom prst="rect">
            <a:avLst/>
          </a:prstGeom>
        </p:spPr>
      </p:pic>
      <p:pic>
        <p:nvPicPr>
          <p:cNvPr id="13" name="Picture 6" descr="https://mark.trademarkia.com/logo-images/knime-gmbh/knime-86204569.jpg">
            <a:extLst>
              <a:ext uri="{FF2B5EF4-FFF2-40B4-BE49-F238E27FC236}">
                <a16:creationId xmlns:a16="http://schemas.microsoft.com/office/drawing/2014/main" id="{C38D3A43-684A-D949-ACE2-5DC386A93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57" y="2335917"/>
            <a:ext cx="1896418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B8518-4294-B543-B39E-E6AECC6C77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6" y="3373115"/>
            <a:ext cx="2054225" cy="905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63BE7-2FDF-7F4B-AD55-FF28A241E4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253" y="1150171"/>
            <a:ext cx="1247259" cy="822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F74356-6AE5-CE43-AA07-4A8B36B260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268" y="1150171"/>
            <a:ext cx="836184" cy="8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0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Who is </a:t>
            </a:r>
            <a:r>
              <a:rPr lang="en-US" sz="3200" dirty="0">
                <a:solidFill>
                  <a:srgbClr val="F29D38"/>
                </a:solidFill>
              </a:rPr>
              <a:t>Athena</a:t>
            </a:r>
            <a:r>
              <a:rPr lang="en-US" sz="3200" dirty="0">
                <a:solidFill>
                  <a:schemeClr val="tx1"/>
                </a:solidFill>
              </a:rPr>
              <a:t> for?</a:t>
            </a:r>
            <a:endParaRPr lang="en-US" sz="3200" dirty="0">
              <a:solidFill>
                <a:srgbClr val="F29D3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5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90" y="754722"/>
            <a:ext cx="8458201" cy="4213205"/>
          </a:xfrm>
        </p:spPr>
        <p:txBody>
          <a:bodyPr>
            <a:normAutofit/>
          </a:bodyPr>
          <a:lstStyle/>
          <a:p>
            <a:pPr marL="342892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Anyone looking to process </a:t>
            </a:r>
            <a:r>
              <a:rPr lang="en-US" sz="2200" dirty="0">
                <a:solidFill>
                  <a:srgbClr val="F29D38"/>
                </a:solidFill>
              </a:rPr>
              <a:t>data stored in Amazon S3 </a:t>
            </a:r>
          </a:p>
          <a:p>
            <a:pPr marL="1085823" lvl="1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coming from </a:t>
            </a:r>
            <a:r>
              <a:rPr lang="en-US" sz="1800" dirty="0" err="1">
                <a:solidFill>
                  <a:schemeClr val="tx1"/>
                </a:solidFill>
              </a:rPr>
              <a:t>IoT</a:t>
            </a:r>
            <a:r>
              <a:rPr lang="en-US" sz="1800" dirty="0">
                <a:solidFill>
                  <a:schemeClr val="tx1"/>
                </a:solidFill>
              </a:rPr>
              <a:t> Devices, Apache Logs, Omniture logs, CF logs, Application Logs</a:t>
            </a:r>
          </a:p>
          <a:p>
            <a:pPr marL="342892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Anyone who </a:t>
            </a:r>
            <a:r>
              <a:rPr lang="en-US" sz="2200" dirty="0">
                <a:solidFill>
                  <a:srgbClr val="F29D38"/>
                </a:solidFill>
              </a:rPr>
              <a:t>knows SQL</a:t>
            </a:r>
          </a:p>
          <a:p>
            <a:pPr marL="1085823" lvl="1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Both developers or Analysts </a:t>
            </a:r>
          </a:p>
          <a:p>
            <a:pPr marL="342892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Ad-hoc </a:t>
            </a:r>
            <a:r>
              <a:rPr lang="en-US" sz="2200" dirty="0">
                <a:solidFill>
                  <a:srgbClr val="F29D38"/>
                </a:solidFill>
              </a:rPr>
              <a:t>exploration</a:t>
            </a:r>
            <a:r>
              <a:rPr lang="en-US" sz="2200" dirty="0">
                <a:solidFill>
                  <a:schemeClr val="tx1"/>
                </a:solidFill>
              </a:rPr>
              <a:t> of data and data </a:t>
            </a:r>
            <a:r>
              <a:rPr lang="en-US" sz="2200" dirty="0">
                <a:solidFill>
                  <a:srgbClr val="F29D38"/>
                </a:solidFill>
              </a:rPr>
              <a:t>discovery</a:t>
            </a:r>
          </a:p>
          <a:p>
            <a:pPr marL="342892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Customers looking to </a:t>
            </a:r>
            <a:r>
              <a:rPr lang="en-US" sz="2200" dirty="0">
                <a:solidFill>
                  <a:srgbClr val="F29D38"/>
                </a:solidFill>
              </a:rPr>
              <a:t>build a data lake on Amazon S3</a:t>
            </a:r>
          </a:p>
          <a:p>
            <a:pPr>
              <a:lnSpc>
                <a:spcPct val="120000"/>
              </a:lnSpc>
              <a:spcBef>
                <a:spcPts val="576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marL="1085823" lvl="1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342892" indent="-342892">
              <a:lnSpc>
                <a:spcPct val="12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is </a:t>
            </a:r>
            <a:r>
              <a:rPr lang="en-US" dirty="0">
                <a:solidFill>
                  <a:srgbClr val="F29D38"/>
                </a:solidFill>
              </a:rPr>
              <a:t>Athena</a:t>
            </a:r>
            <a:r>
              <a:rPr lang="en-US" dirty="0">
                <a:solidFill>
                  <a:schemeClr val="tx1"/>
                </a:solidFill>
              </a:rPr>
              <a:t> for?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CCD8-CF80-B848-B332-072C73B64C3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25D15-AE93-6D47-ACB1-28F6A717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Case 1: Query Engine for the Data Lake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1A3A5-9EB9-4846-87D3-FFEA2B38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0" y="1683966"/>
            <a:ext cx="6353034" cy="2913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CBE3A-A912-184D-8F85-8E7BFD4E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11" y="2650374"/>
            <a:ext cx="690902" cy="225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FFAD1-EAEF-6A4A-86F5-285D749F2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62" y="926567"/>
            <a:ext cx="435411" cy="701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5A6A9-7B26-E543-BB02-1752E082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12803" y="2069060"/>
            <a:ext cx="690902" cy="165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CFA560-B3C1-DD4A-A849-CAC72DE4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2461684" y="2089849"/>
            <a:ext cx="690902" cy="1654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085DD0-F81A-594B-A1EB-B5508E958AC0}"/>
              </a:ext>
            </a:extLst>
          </p:cNvPr>
          <p:cNvGrpSpPr/>
          <p:nvPr/>
        </p:nvGrpSpPr>
        <p:grpSpPr>
          <a:xfrm>
            <a:off x="610596" y="864449"/>
            <a:ext cx="2669868" cy="3514102"/>
            <a:chOff x="60263" y="860933"/>
            <a:chExt cx="2669868" cy="35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A02BC9-D368-2F4B-B9F2-66D80398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312" y="1228054"/>
              <a:ext cx="575310" cy="4286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1F1A02-9ACD-F341-BA36-7D2B136ADAE9}"/>
                </a:ext>
              </a:extLst>
            </p:cNvPr>
            <p:cNvSpPr txBox="1"/>
            <p:nvPr/>
          </p:nvSpPr>
          <p:spPr>
            <a:xfrm>
              <a:off x="119248" y="3639390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On premises data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C09AD7-4104-3444-A69B-BCA4E880F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09867" y="3228204"/>
              <a:ext cx="297755" cy="4111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E4267B-1F29-4342-AE26-B78D342455FF}"/>
                </a:ext>
              </a:extLst>
            </p:cNvPr>
            <p:cNvSpPr txBox="1"/>
            <p:nvPr/>
          </p:nvSpPr>
          <p:spPr>
            <a:xfrm>
              <a:off x="71974" y="1610051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Web app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F4EB8E-21DD-4447-A22C-D418143C9C6D}"/>
                </a:ext>
              </a:extLst>
            </p:cNvPr>
            <p:cNvSpPr txBox="1"/>
            <p:nvPr/>
          </p:nvSpPr>
          <p:spPr>
            <a:xfrm>
              <a:off x="92159" y="2330245"/>
              <a:ext cx="1078992" cy="11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Amazon RDS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A151B9-2C26-7E47-B3BD-4F9CFE73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007" y="1823596"/>
              <a:ext cx="577503" cy="4876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69A5CD-7AF2-9842-84C3-76F9B2C15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268" y="2558248"/>
              <a:ext cx="482953" cy="4317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362EC7-5B43-4442-BCCF-31A63567B1D8}"/>
                </a:ext>
              </a:extLst>
            </p:cNvPr>
            <p:cNvSpPr txBox="1"/>
            <p:nvPr/>
          </p:nvSpPr>
          <p:spPr>
            <a:xfrm>
              <a:off x="60263" y="2976232"/>
              <a:ext cx="1078992" cy="11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Other databases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73D6ED-C354-B94C-BADE-8AAC3E8BB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1" y="3884967"/>
              <a:ext cx="287821" cy="30381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1BC0E8-6540-B644-B711-9F195B570635}"/>
                </a:ext>
              </a:extLst>
            </p:cNvPr>
            <p:cNvSpPr txBox="1"/>
            <p:nvPr/>
          </p:nvSpPr>
          <p:spPr>
            <a:xfrm>
              <a:off x="119248" y="4219587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Streaming 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94CCA9-A95C-014D-970E-BAD549A0E227}"/>
                </a:ext>
              </a:extLst>
            </p:cNvPr>
            <p:cNvSpPr txBox="1"/>
            <p:nvPr/>
          </p:nvSpPr>
          <p:spPr>
            <a:xfrm>
              <a:off x="92159" y="860933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Your 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14AD99-F487-E841-8A10-463D256CFB0E}"/>
                </a:ext>
              </a:extLst>
            </p:cNvPr>
            <p:cNvSpPr txBox="1"/>
            <p:nvPr/>
          </p:nvSpPr>
          <p:spPr>
            <a:xfrm>
              <a:off x="1651139" y="1624746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Glue ETL 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528CBB-DA9B-7C45-A3B4-FA77FCD3B77F}"/>
              </a:ext>
            </a:extLst>
          </p:cNvPr>
          <p:cNvSpPr/>
          <p:nvPr/>
        </p:nvSpPr>
        <p:spPr>
          <a:xfrm>
            <a:off x="604650" y="1063106"/>
            <a:ext cx="1192261" cy="3460669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43E07-CA38-1541-BCF5-79C4C15FFF19}"/>
              </a:ext>
            </a:extLst>
          </p:cNvPr>
          <p:cNvSpPr/>
          <p:nvPr/>
        </p:nvSpPr>
        <p:spPr>
          <a:xfrm>
            <a:off x="7586663" y="2561764"/>
            <a:ext cx="728662" cy="643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329120-6969-A943-A75A-19980C08C9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52" y="2444107"/>
            <a:ext cx="440829" cy="4408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087031-93B7-C94E-9FA1-72CA89977DBF}"/>
              </a:ext>
            </a:extLst>
          </p:cNvPr>
          <p:cNvSpPr txBox="1"/>
          <p:nvPr/>
        </p:nvSpPr>
        <p:spPr>
          <a:xfrm>
            <a:off x="7427354" y="2965297"/>
            <a:ext cx="947067" cy="29722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QUICKSIGHT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58BF9-24D4-8243-B70E-FC28C70826C9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83A423-0BD4-CD4A-AD0A-51DFF1C95E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3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Case 2: </a:t>
            </a:r>
            <a:r>
              <a:rPr lang="en-US" sz="2500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Embed SQL to allow direct access to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F3DE94-54EF-904F-8A78-A65115748917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8B64695-800B-F342-AF50-31B50700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170000-BCFF-E043-954A-A7BFA8F4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50" y="1458629"/>
            <a:ext cx="885594" cy="821576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3B1A02-79C1-BF4A-93D5-4320DFE6AA81}"/>
              </a:ext>
            </a:extLst>
          </p:cNvPr>
          <p:cNvCxnSpPr>
            <a:cxnSpLocks/>
          </p:cNvCxnSpPr>
          <p:nvPr/>
        </p:nvCxnSpPr>
        <p:spPr>
          <a:xfrm flipV="1">
            <a:off x="6118637" y="3543023"/>
            <a:ext cx="1489988" cy="7487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5E48BB-2563-4547-9D25-0921547CF4DC}"/>
              </a:ext>
            </a:extLst>
          </p:cNvPr>
          <p:cNvCxnSpPr>
            <a:cxnSpLocks/>
          </p:cNvCxnSpPr>
          <p:nvPr/>
        </p:nvCxnSpPr>
        <p:spPr>
          <a:xfrm flipH="1" flipV="1">
            <a:off x="5730468" y="2374996"/>
            <a:ext cx="1" cy="529289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FE9ABE8-5F8B-B448-8DB3-F2370D9C8531}"/>
              </a:ext>
            </a:extLst>
          </p:cNvPr>
          <p:cNvGrpSpPr/>
          <p:nvPr/>
        </p:nvGrpSpPr>
        <p:grpSpPr>
          <a:xfrm>
            <a:off x="7643412" y="2548614"/>
            <a:ext cx="539661" cy="1111130"/>
            <a:chOff x="7368906" y="3363717"/>
            <a:chExt cx="762000" cy="156891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BB839EF-6048-2B44-B237-50DAC89B4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906" y="3980130"/>
              <a:ext cx="762000" cy="9525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A19CB6-1847-AD45-AFDD-5FBE15ACC35F}"/>
                </a:ext>
              </a:extLst>
            </p:cNvPr>
            <p:cNvSpPr txBox="1"/>
            <p:nvPr/>
          </p:nvSpPr>
          <p:spPr>
            <a:xfrm>
              <a:off x="7429572" y="3363717"/>
              <a:ext cx="636478" cy="521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S3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549EE19-FCE1-8649-800A-D63DA611399D}"/>
              </a:ext>
            </a:extLst>
          </p:cNvPr>
          <p:cNvGrpSpPr/>
          <p:nvPr/>
        </p:nvGrpSpPr>
        <p:grpSpPr>
          <a:xfrm>
            <a:off x="5304711" y="2985168"/>
            <a:ext cx="851515" cy="1039210"/>
            <a:chOff x="10470680" y="3937909"/>
            <a:chExt cx="1202337" cy="146736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575A064-B27C-A840-A8B3-8054FB2B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1769" y="3937909"/>
              <a:ext cx="980162" cy="95100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1DCBF75-9A58-B844-B781-E6E047372399}"/>
                </a:ext>
              </a:extLst>
            </p:cNvPr>
            <p:cNvSpPr txBox="1"/>
            <p:nvPr/>
          </p:nvSpPr>
          <p:spPr>
            <a:xfrm>
              <a:off x="10470680" y="4927234"/>
              <a:ext cx="1202337" cy="478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Athena</a:t>
              </a:r>
              <a:endPara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11D4C22-41FC-8B4F-A168-5F3AB72590C1}"/>
              </a:ext>
            </a:extLst>
          </p:cNvPr>
          <p:cNvSpPr txBox="1"/>
          <p:nvPr/>
        </p:nvSpPr>
        <p:spPr>
          <a:xfrm>
            <a:off x="6030036" y="1390344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Catalog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536AE5F-782D-D74F-9AC3-862C191E4F3D}"/>
              </a:ext>
            </a:extLst>
          </p:cNvPr>
          <p:cNvCxnSpPr>
            <a:cxnSpLocks/>
          </p:cNvCxnSpPr>
          <p:nvPr/>
        </p:nvCxnSpPr>
        <p:spPr>
          <a:xfrm flipV="1">
            <a:off x="3697750" y="3550510"/>
            <a:ext cx="1511985" cy="2239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A6819A2-F95F-3F4B-A6DE-70C0FFE24820}"/>
              </a:ext>
            </a:extLst>
          </p:cNvPr>
          <p:cNvSpPr txBox="1"/>
          <p:nvPr/>
        </p:nvSpPr>
        <p:spPr>
          <a:xfrm>
            <a:off x="6353880" y="319582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 data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82DC2F5-DDF2-B142-9445-44D4ADC483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483" y="1464158"/>
            <a:ext cx="823670" cy="82367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BDF5E79-F2FE-F740-87EE-CD4E795153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263" y="2946463"/>
            <a:ext cx="608725" cy="881224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86EFC92-8C83-654D-897F-1BBFD822C58B}"/>
              </a:ext>
            </a:extLst>
          </p:cNvPr>
          <p:cNvCxnSpPr>
            <a:cxnSpLocks/>
            <a:endCxn id="85" idx="2"/>
          </p:cNvCxnSpPr>
          <p:nvPr/>
        </p:nvCxnSpPr>
        <p:spPr>
          <a:xfrm flipH="1" flipV="1">
            <a:off x="3239318" y="2287828"/>
            <a:ext cx="2" cy="616458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252B24B-1688-C346-B574-158B083B07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372" y="3063966"/>
            <a:ext cx="547727" cy="657272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59DD0D1-5A79-F545-B353-6E964F92B486}"/>
              </a:ext>
            </a:extLst>
          </p:cNvPr>
          <p:cNvCxnSpPr>
            <a:cxnSpLocks/>
          </p:cNvCxnSpPr>
          <p:nvPr/>
        </p:nvCxnSpPr>
        <p:spPr>
          <a:xfrm flipV="1">
            <a:off x="1314306" y="3550510"/>
            <a:ext cx="1511985" cy="2239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6DB1374-0D27-EF4D-A9F8-DC93C2AF8DB0}"/>
              </a:ext>
            </a:extLst>
          </p:cNvPr>
          <p:cNvSpPr txBox="1"/>
          <p:nvPr/>
        </p:nvSpPr>
        <p:spPr>
          <a:xfrm>
            <a:off x="3320872" y="2468981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Hot data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4DCD29-183B-4847-85E0-3B08EA5F6343}"/>
              </a:ext>
            </a:extLst>
          </p:cNvPr>
          <p:cNvSpPr txBox="1"/>
          <p:nvPr/>
        </p:nvSpPr>
        <p:spPr>
          <a:xfrm>
            <a:off x="3730627" y="3203401"/>
            <a:ext cx="1446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Warm &amp; cold data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87B9DB-8D00-734E-BFF4-AE98D25F8525}"/>
              </a:ext>
            </a:extLst>
          </p:cNvPr>
          <p:cNvSpPr txBox="1"/>
          <p:nvPr/>
        </p:nvSpPr>
        <p:spPr>
          <a:xfrm>
            <a:off x="1238258" y="319330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request</a:t>
            </a:r>
          </a:p>
        </p:txBody>
      </p:sp>
    </p:spTree>
    <p:extLst>
      <p:ext uri="{BB962C8B-B14F-4D97-AF65-F5344CB8AC3E}">
        <p14:creationId xmlns:p14="http://schemas.microsoft.com/office/powerpoint/2010/main" val="2145512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Case 3: Querying logs</a:t>
            </a:r>
            <a:endParaRPr lang="en-US" sz="2500" b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8C139-E3B1-F549-BA22-D06033BA6D23}"/>
              </a:ext>
            </a:extLst>
          </p:cNvPr>
          <p:cNvSpPr txBox="1"/>
          <p:nvPr/>
        </p:nvSpPr>
        <p:spPr>
          <a:xfrm>
            <a:off x="394482" y="3001694"/>
            <a:ext cx="229953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Service Logs</a:t>
            </a:r>
          </a:p>
          <a:p>
            <a:endParaRPr lang="en-US" sz="13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Web Application Logs</a:t>
            </a:r>
          </a:p>
          <a:p>
            <a:endParaRPr lang="en-US" sz="13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 Logs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4BB03D-3344-2241-8F96-651AF7F6D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71" y="3225628"/>
            <a:ext cx="571500" cy="714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4AAD24-BEE0-7B4E-84CC-EE6C20D81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172" y="3193962"/>
            <a:ext cx="735122" cy="71325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85552C-153D-454D-9516-B871F44F4161}"/>
              </a:ext>
            </a:extLst>
          </p:cNvPr>
          <p:cNvCxnSpPr>
            <a:endCxn id="29" idx="1"/>
          </p:cNvCxnSpPr>
          <p:nvPr/>
        </p:nvCxnSpPr>
        <p:spPr>
          <a:xfrm flipV="1">
            <a:off x="2357262" y="3582816"/>
            <a:ext cx="1601109" cy="575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CEA1A-1CFF-4048-A63D-2401B896508B}"/>
              </a:ext>
            </a:extLst>
          </p:cNvPr>
          <p:cNvCxnSpPr/>
          <p:nvPr/>
        </p:nvCxnSpPr>
        <p:spPr>
          <a:xfrm flipV="1">
            <a:off x="5954574" y="3550072"/>
            <a:ext cx="1704145" cy="848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2C5325-3B03-094A-92C9-2834A8325D89}"/>
              </a:ext>
            </a:extLst>
          </p:cNvPr>
          <p:cNvCxnSpPr/>
          <p:nvPr/>
        </p:nvCxnSpPr>
        <p:spPr>
          <a:xfrm flipH="1" flipV="1">
            <a:off x="6638820" y="2453291"/>
            <a:ext cx="1289299" cy="769677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08023D-2174-5041-A2D6-950486A9F34F}"/>
              </a:ext>
            </a:extLst>
          </p:cNvPr>
          <p:cNvSpPr txBox="1"/>
          <p:nvPr/>
        </p:nvSpPr>
        <p:spPr>
          <a:xfrm>
            <a:off x="4069870" y="2943965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662D2-713F-BC4C-8C9F-06C8DBA82D27}"/>
              </a:ext>
            </a:extLst>
          </p:cNvPr>
          <p:cNvSpPr txBox="1"/>
          <p:nvPr/>
        </p:nvSpPr>
        <p:spPr>
          <a:xfrm>
            <a:off x="7773018" y="3924134"/>
            <a:ext cx="819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Athena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B797BA-2EFF-5E42-B15D-E47CBE19A4CE}"/>
              </a:ext>
            </a:extLst>
          </p:cNvPr>
          <p:cNvSpPr txBox="1"/>
          <p:nvPr/>
        </p:nvSpPr>
        <p:spPr>
          <a:xfrm>
            <a:off x="5668918" y="1497438"/>
            <a:ext cx="22592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Glue Data Catalog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6E6954-FBF6-B34F-AE6B-96C1741CD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80" y="1484234"/>
            <a:ext cx="882477" cy="87171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5AF79D-5587-E646-947B-0731E5615DDA}"/>
              </a:ext>
            </a:extLst>
          </p:cNvPr>
          <p:cNvCxnSpPr/>
          <p:nvPr/>
        </p:nvCxnSpPr>
        <p:spPr>
          <a:xfrm flipH="1" flipV="1">
            <a:off x="3867839" y="2280117"/>
            <a:ext cx="173187" cy="88511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EEA855-9E56-8B41-9461-7855CFA6795F}"/>
              </a:ext>
            </a:extLst>
          </p:cNvPr>
          <p:cNvCxnSpPr/>
          <p:nvPr/>
        </p:nvCxnSpPr>
        <p:spPr>
          <a:xfrm flipV="1">
            <a:off x="4298494" y="1953012"/>
            <a:ext cx="1397423" cy="733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C4E77B-B7D2-4A42-A21A-26CA0D827832}"/>
              </a:ext>
            </a:extLst>
          </p:cNvPr>
          <p:cNvSpPr txBox="1"/>
          <p:nvPr/>
        </p:nvSpPr>
        <p:spPr>
          <a:xfrm>
            <a:off x="3167891" y="2624166"/>
            <a:ext cx="710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File</a:t>
            </a:r>
          </a:p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Trigger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C31D5-EEF9-6E4E-998A-16DE83678298}"/>
              </a:ext>
            </a:extLst>
          </p:cNvPr>
          <p:cNvSpPr txBox="1"/>
          <p:nvPr/>
        </p:nvSpPr>
        <p:spPr>
          <a:xfrm>
            <a:off x="4258841" y="1670562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Update table partition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21AFB28-3E08-F145-B240-D5C2EECE3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62" y="3224479"/>
            <a:ext cx="571500" cy="71437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4EDCEC-4F76-3F43-AD64-AFB865789531}"/>
              </a:ext>
            </a:extLst>
          </p:cNvPr>
          <p:cNvCxnSpPr/>
          <p:nvPr/>
        </p:nvCxnSpPr>
        <p:spPr>
          <a:xfrm flipH="1" flipV="1">
            <a:off x="4223833" y="2164668"/>
            <a:ext cx="1298897" cy="101980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417A2D-85B8-EA43-8DCE-DF8801CED52D}"/>
              </a:ext>
            </a:extLst>
          </p:cNvPr>
          <p:cNvCxnSpPr/>
          <p:nvPr/>
        </p:nvCxnSpPr>
        <p:spPr>
          <a:xfrm flipV="1">
            <a:off x="4579826" y="3578920"/>
            <a:ext cx="702368" cy="962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262D15-F2E6-E041-9125-C0CAC5758082}"/>
              </a:ext>
            </a:extLst>
          </p:cNvPr>
          <p:cNvSpPr txBox="1"/>
          <p:nvPr/>
        </p:nvSpPr>
        <p:spPr>
          <a:xfrm>
            <a:off x="4514668" y="2217790"/>
            <a:ext cx="11416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partition</a:t>
            </a:r>
          </a:p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S3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EE03D3-06D9-CB4C-9274-6E30AB4955D9}"/>
              </a:ext>
            </a:extLst>
          </p:cNvPr>
          <p:cNvSpPr txBox="1"/>
          <p:nvPr/>
        </p:nvSpPr>
        <p:spPr>
          <a:xfrm>
            <a:off x="4496725" y="3670531"/>
            <a:ext cx="9476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Copy to new</a:t>
            </a:r>
          </a:p>
          <a:p>
            <a:pPr algn="ctr"/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C187DC-6DE1-8840-9E95-2099847759F1}"/>
              </a:ext>
            </a:extLst>
          </p:cNvPr>
          <p:cNvSpPr txBox="1"/>
          <p:nvPr/>
        </p:nvSpPr>
        <p:spPr>
          <a:xfrm>
            <a:off x="6327459" y="3277229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7963B9-80F9-2847-8DFC-F32935316B64}"/>
              </a:ext>
            </a:extLst>
          </p:cNvPr>
          <p:cNvSpPr txBox="1"/>
          <p:nvPr/>
        </p:nvSpPr>
        <p:spPr>
          <a:xfrm>
            <a:off x="5492689" y="2933197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9F3AA-3DDF-7B45-97DD-98251E279FC8}"/>
              </a:ext>
            </a:extLst>
          </p:cNvPr>
          <p:cNvSpPr txBox="1"/>
          <p:nvPr/>
        </p:nvSpPr>
        <p:spPr>
          <a:xfrm>
            <a:off x="3528792" y="1267654"/>
            <a:ext cx="8178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14DA8FB-3486-8A4C-80D5-787BFB61D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34" y="1871200"/>
            <a:ext cx="457250" cy="5503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A82BEC7-944D-4F45-A7E7-1C7197B9270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3339219-A279-C949-807F-7990FB925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0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Case 4: Query database backups</a:t>
            </a:r>
            <a:endParaRPr lang="en-US" sz="2500" b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8F8F9F-B015-9E40-B7CB-B51E1D8D4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80" y="2985098"/>
            <a:ext cx="571500" cy="714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FD22A4-A36C-5949-980B-E8CE41B6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327" y="2953432"/>
            <a:ext cx="735122" cy="71325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FBB22F-D5A5-AC4D-BA04-B5B9993B4787}"/>
              </a:ext>
            </a:extLst>
          </p:cNvPr>
          <p:cNvCxnSpPr>
            <a:endCxn id="26" idx="1"/>
          </p:cNvCxnSpPr>
          <p:nvPr/>
        </p:nvCxnSpPr>
        <p:spPr>
          <a:xfrm flipV="1">
            <a:off x="3925571" y="3342286"/>
            <a:ext cx="1601109" cy="575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8E8669-0A06-0040-979E-2898406FAE14}"/>
              </a:ext>
            </a:extLst>
          </p:cNvPr>
          <p:cNvCxnSpPr/>
          <p:nvPr/>
        </p:nvCxnSpPr>
        <p:spPr>
          <a:xfrm flipV="1">
            <a:off x="6127728" y="3309542"/>
            <a:ext cx="1704145" cy="848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7EA45-94A1-6F47-A817-9C9CAE834DB2}"/>
              </a:ext>
            </a:extLst>
          </p:cNvPr>
          <p:cNvCxnSpPr/>
          <p:nvPr/>
        </p:nvCxnSpPr>
        <p:spPr>
          <a:xfrm flipH="1" flipV="1">
            <a:off x="7199658" y="2465647"/>
            <a:ext cx="901616" cy="51679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ED4552-6A7F-9542-B87E-7C5C0E448632}"/>
              </a:ext>
            </a:extLst>
          </p:cNvPr>
          <p:cNvSpPr txBox="1"/>
          <p:nvPr/>
        </p:nvSpPr>
        <p:spPr>
          <a:xfrm>
            <a:off x="5638179" y="2703435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3454F2-6A43-9948-9C79-5737107740FA}"/>
              </a:ext>
            </a:extLst>
          </p:cNvPr>
          <p:cNvSpPr txBox="1"/>
          <p:nvPr/>
        </p:nvSpPr>
        <p:spPr>
          <a:xfrm>
            <a:off x="7946173" y="3683604"/>
            <a:ext cx="8675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</a:p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Athena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54154C-B906-2F4D-BBD2-EFD11C1686F5}"/>
              </a:ext>
            </a:extLst>
          </p:cNvPr>
          <p:cNvCxnSpPr/>
          <p:nvPr/>
        </p:nvCxnSpPr>
        <p:spPr>
          <a:xfrm flipV="1">
            <a:off x="1143809" y="3369999"/>
            <a:ext cx="1601109" cy="575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FD055F7-53AA-AA46-AFE6-08FF56B8B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45" y="1234097"/>
            <a:ext cx="882477" cy="87171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9207FC0-9380-924F-AB90-1E7080EC1040}"/>
              </a:ext>
            </a:extLst>
          </p:cNvPr>
          <p:cNvCxnSpPr/>
          <p:nvPr/>
        </p:nvCxnSpPr>
        <p:spPr>
          <a:xfrm flipH="1" flipV="1">
            <a:off x="4733761" y="1981877"/>
            <a:ext cx="768573" cy="96094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CD6760D-3530-FD40-82CA-CC1D38A009EF}"/>
              </a:ext>
            </a:extLst>
          </p:cNvPr>
          <p:cNvCxnSpPr/>
          <p:nvPr/>
        </p:nvCxnSpPr>
        <p:spPr>
          <a:xfrm flipV="1">
            <a:off x="4914259" y="1702875"/>
            <a:ext cx="1397423" cy="733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ADED1F8-6193-3D41-BD64-24D96591B742}"/>
              </a:ext>
            </a:extLst>
          </p:cNvPr>
          <p:cNvSpPr txBox="1"/>
          <p:nvPr/>
        </p:nvSpPr>
        <p:spPr>
          <a:xfrm>
            <a:off x="1192942" y="3039012"/>
            <a:ext cx="13724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 Migration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822731-FBC6-6D47-814E-02BA4DFCB567}"/>
              </a:ext>
            </a:extLst>
          </p:cNvPr>
          <p:cNvSpPr txBox="1"/>
          <p:nvPr/>
        </p:nvSpPr>
        <p:spPr>
          <a:xfrm>
            <a:off x="3962884" y="3039012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Exported tables in S3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4677D-285F-2D48-A692-141A3C1409B8}"/>
              </a:ext>
            </a:extLst>
          </p:cNvPr>
          <p:cNvSpPr txBox="1"/>
          <p:nvPr/>
        </p:nvSpPr>
        <p:spPr>
          <a:xfrm>
            <a:off x="4057941" y="2441375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Trigger Lambda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5532F9-A804-CE4D-9555-40E79AD38CE4}"/>
              </a:ext>
            </a:extLst>
          </p:cNvPr>
          <p:cNvSpPr txBox="1"/>
          <p:nvPr/>
        </p:nvSpPr>
        <p:spPr>
          <a:xfrm>
            <a:off x="4874606" y="1420426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Update table partition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423B9A-2DB4-9247-BD13-A2175D461A07}"/>
              </a:ext>
            </a:extLst>
          </p:cNvPr>
          <p:cNvSpPr txBox="1"/>
          <p:nvPr/>
        </p:nvSpPr>
        <p:spPr>
          <a:xfrm>
            <a:off x="6567986" y="2988610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 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82AE12-1B79-D848-BC2D-CC7680C2BFDD}"/>
              </a:ext>
            </a:extLst>
          </p:cNvPr>
          <p:cNvSpPr txBox="1"/>
          <p:nvPr/>
        </p:nvSpPr>
        <p:spPr>
          <a:xfrm>
            <a:off x="4144557" y="1027139"/>
            <a:ext cx="8178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2513E66-7997-044C-BDB3-B5750B5F8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4" y="2857367"/>
            <a:ext cx="872265" cy="872265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110A5B81-1258-EF46-B1E8-464334088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6"/>
          <a:stretch/>
        </p:blipFill>
        <p:spPr bwMode="auto">
          <a:xfrm>
            <a:off x="2742823" y="2664951"/>
            <a:ext cx="1307987" cy="1016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407766-639F-BC4E-B4D8-1652020E8D79}"/>
              </a:ext>
            </a:extLst>
          </p:cNvPr>
          <p:cNvSpPr txBox="1"/>
          <p:nvPr/>
        </p:nvSpPr>
        <p:spPr>
          <a:xfrm>
            <a:off x="2654604" y="3692076"/>
            <a:ext cx="17203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 Migration</a:t>
            </a:r>
          </a:p>
          <a:p>
            <a:pPr algn="ctr"/>
            <a:r>
              <a:rPr lang="en-US" sz="13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517F98-7EA6-154B-B73F-5EBF4018BE51}"/>
              </a:ext>
            </a:extLst>
          </p:cNvPr>
          <p:cNvGrpSpPr/>
          <p:nvPr/>
        </p:nvGrpSpPr>
        <p:grpSpPr>
          <a:xfrm>
            <a:off x="6343278" y="1399586"/>
            <a:ext cx="2259201" cy="847387"/>
            <a:chOff x="6343278" y="1399586"/>
            <a:chExt cx="2259201" cy="84738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FB357C-E067-B743-9983-88799C3DAAB4}"/>
                </a:ext>
              </a:extLst>
            </p:cNvPr>
            <p:cNvSpPr txBox="1"/>
            <p:nvPr/>
          </p:nvSpPr>
          <p:spPr>
            <a:xfrm>
              <a:off x="6343278" y="1399586"/>
              <a:ext cx="22592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Glue Data Catalog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FB3A9FF-0017-9E4A-9EF8-DCCAEE5E8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839" y="1696579"/>
              <a:ext cx="457250" cy="550394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61E699D-1289-FD4D-B3F5-5702FF724FFC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BF245A-51FB-7F40-BAB6-44FECAECD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4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Case 5: Time-series data</a:t>
            </a:r>
            <a:endParaRPr lang="en-US" sz="2500" b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EF4330-71D5-194D-AC6E-94E053C49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80" y="2985098"/>
            <a:ext cx="571500" cy="714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519154-F5E0-F343-A44F-2949431B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327" y="2953432"/>
            <a:ext cx="735122" cy="7132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835816-AE77-7048-BF76-862EFBE50E58}"/>
              </a:ext>
            </a:extLst>
          </p:cNvPr>
          <p:cNvCxnSpPr>
            <a:endCxn id="28" idx="1"/>
          </p:cNvCxnSpPr>
          <p:nvPr/>
        </p:nvCxnSpPr>
        <p:spPr>
          <a:xfrm flipV="1">
            <a:off x="3925571" y="3342286"/>
            <a:ext cx="1601109" cy="575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31F8C7-2591-5D4C-9FAE-C49EEFFAD318}"/>
              </a:ext>
            </a:extLst>
          </p:cNvPr>
          <p:cNvCxnSpPr/>
          <p:nvPr/>
        </p:nvCxnSpPr>
        <p:spPr>
          <a:xfrm flipV="1">
            <a:off x="6127728" y="3309542"/>
            <a:ext cx="1704145" cy="848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907B8A-58DC-2445-A23B-3C9223F722D2}"/>
              </a:ext>
            </a:extLst>
          </p:cNvPr>
          <p:cNvCxnSpPr/>
          <p:nvPr/>
        </p:nvCxnSpPr>
        <p:spPr>
          <a:xfrm flipH="1" flipV="1">
            <a:off x="7199658" y="2465647"/>
            <a:ext cx="901616" cy="51679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D380DF-193B-9C4C-AA4E-BFC047DE6905}"/>
              </a:ext>
            </a:extLst>
          </p:cNvPr>
          <p:cNvSpPr txBox="1"/>
          <p:nvPr/>
        </p:nvSpPr>
        <p:spPr>
          <a:xfrm>
            <a:off x="5638179" y="2703435"/>
            <a:ext cx="407484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425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A30E8-52CF-DC4C-80DC-6CC2826E96C6}"/>
              </a:ext>
            </a:extLst>
          </p:cNvPr>
          <p:cNvSpPr txBox="1"/>
          <p:nvPr/>
        </p:nvSpPr>
        <p:spPr>
          <a:xfrm>
            <a:off x="7946173" y="3683604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</a:p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Athena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268F947-54F2-084C-85CC-D426DE5C5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146" y="2864161"/>
            <a:ext cx="1179791" cy="9932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A1D1E4-D688-1340-8E95-B471BEF51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33" t="18481" r="80218" b="33918"/>
          <a:stretch/>
        </p:blipFill>
        <p:spPr>
          <a:xfrm>
            <a:off x="481073" y="2828504"/>
            <a:ext cx="644639" cy="93321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E3A44B-C224-6D4F-9572-4E5A3AC79968}"/>
              </a:ext>
            </a:extLst>
          </p:cNvPr>
          <p:cNvCxnSpPr/>
          <p:nvPr/>
        </p:nvCxnSpPr>
        <p:spPr>
          <a:xfrm flipV="1">
            <a:off x="1143809" y="3369999"/>
            <a:ext cx="1601109" cy="5753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FA72245-ABB7-C640-AD63-F9B073383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45" y="1234097"/>
            <a:ext cx="882477" cy="87171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6B53AA-7315-1849-A21A-041A97A1416B}"/>
              </a:ext>
            </a:extLst>
          </p:cNvPr>
          <p:cNvCxnSpPr/>
          <p:nvPr/>
        </p:nvCxnSpPr>
        <p:spPr>
          <a:xfrm flipH="1" flipV="1">
            <a:off x="4733761" y="1981877"/>
            <a:ext cx="768573" cy="960941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753349-5AA0-534C-B8E2-BF7D8794DDF6}"/>
              </a:ext>
            </a:extLst>
          </p:cNvPr>
          <p:cNvCxnSpPr/>
          <p:nvPr/>
        </p:nvCxnSpPr>
        <p:spPr>
          <a:xfrm flipV="1">
            <a:off x="4914259" y="1702875"/>
            <a:ext cx="1397423" cy="7336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1E9228D-29DD-8D49-A8AD-6D1EAC45837D}"/>
              </a:ext>
            </a:extLst>
          </p:cNvPr>
          <p:cNvSpPr txBox="1"/>
          <p:nvPr/>
        </p:nvSpPr>
        <p:spPr>
          <a:xfrm>
            <a:off x="1265710" y="3036715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events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E7913B-346F-8848-AF10-828E724020F8}"/>
              </a:ext>
            </a:extLst>
          </p:cNvPr>
          <p:cNvSpPr txBox="1"/>
          <p:nvPr/>
        </p:nvSpPr>
        <p:spPr>
          <a:xfrm>
            <a:off x="3911205" y="3047991"/>
            <a:ext cx="1563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4"/>
            <a:r>
              <a: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Store partitioned in S3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B8CC2-A681-8943-84A6-57A081B71674}"/>
              </a:ext>
            </a:extLst>
          </p:cNvPr>
          <p:cNvSpPr txBox="1"/>
          <p:nvPr/>
        </p:nvSpPr>
        <p:spPr>
          <a:xfrm>
            <a:off x="3968373" y="2467383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Trigger Lambda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71497A-0124-E444-BCEA-7D2243CD7DB7}"/>
              </a:ext>
            </a:extLst>
          </p:cNvPr>
          <p:cNvSpPr txBox="1"/>
          <p:nvPr/>
        </p:nvSpPr>
        <p:spPr>
          <a:xfrm>
            <a:off x="4810754" y="1422123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Update table partition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AC77D3-E88A-2243-9D86-C648622509AE}"/>
              </a:ext>
            </a:extLst>
          </p:cNvPr>
          <p:cNvSpPr txBox="1"/>
          <p:nvPr/>
        </p:nvSpPr>
        <p:spPr>
          <a:xfrm>
            <a:off x="6567986" y="3036715"/>
            <a:ext cx="8627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Query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077F36-FD6F-FB46-B05B-1804860DB501}"/>
              </a:ext>
            </a:extLst>
          </p:cNvPr>
          <p:cNvSpPr txBox="1"/>
          <p:nvPr/>
        </p:nvSpPr>
        <p:spPr>
          <a:xfrm>
            <a:off x="4144557" y="1027139"/>
            <a:ext cx="851515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425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B6F776-B6CD-2F41-8BD1-591147DE56DF}"/>
              </a:ext>
            </a:extLst>
          </p:cNvPr>
          <p:cNvSpPr txBox="1"/>
          <p:nvPr/>
        </p:nvSpPr>
        <p:spPr>
          <a:xfrm>
            <a:off x="2855256" y="3807524"/>
            <a:ext cx="771365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664"/>
            <a:r>
              <a:rPr lang="en-US" sz="1425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112794-ACE5-F34D-9B60-370898560FB2}"/>
              </a:ext>
            </a:extLst>
          </p:cNvPr>
          <p:cNvGrpSpPr/>
          <p:nvPr/>
        </p:nvGrpSpPr>
        <p:grpSpPr>
          <a:xfrm>
            <a:off x="6343278" y="1399586"/>
            <a:ext cx="2259201" cy="847387"/>
            <a:chOff x="6343278" y="1399586"/>
            <a:chExt cx="2259201" cy="84738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43AD5C-1AA2-1046-813C-E23D1A41321A}"/>
                </a:ext>
              </a:extLst>
            </p:cNvPr>
            <p:cNvSpPr txBox="1"/>
            <p:nvPr/>
          </p:nvSpPr>
          <p:spPr>
            <a:xfrm>
              <a:off x="6343278" y="1399586"/>
              <a:ext cx="22592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Glue Data Catalog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BE3819-0E4B-A141-8E21-2C8520A3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839" y="1696579"/>
              <a:ext cx="457250" cy="550394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EE866D2-C7CB-2B4F-9958-31CC44408BB4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7BDF90C-7229-2D40-8847-CFCCFE624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95019" y="3244112"/>
            <a:ext cx="6041582" cy="279400"/>
          </a:xfrm>
        </p:spPr>
        <p:txBody>
          <a:bodyPr/>
          <a:lstStyle/>
          <a:p>
            <a:r>
              <a:rPr lang="en-US" dirty="0"/>
              <a:t>Antonio </a:t>
            </a:r>
            <a:r>
              <a:rPr lang="en-US" dirty="0" err="1"/>
              <a:t>Tajuelo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95019" y="3506579"/>
            <a:ext cx="6041582" cy="279400"/>
          </a:xfrm>
        </p:spPr>
        <p:txBody>
          <a:bodyPr/>
          <a:lstStyle/>
          <a:p>
            <a:r>
              <a:rPr lang="en-US" dirty="0"/>
              <a:t>Product Manager, Havas Group (</a:t>
            </a:r>
            <a:r>
              <a:rPr lang="en-US" dirty="0" err="1"/>
              <a:t>DBi</a:t>
            </a:r>
            <a:r>
              <a:rPr lang="en-US" dirty="0"/>
              <a:t>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Story</a:t>
            </a:r>
            <a:r>
              <a:rPr lang="es-ES" dirty="0"/>
              <a:t>: </a:t>
            </a:r>
            <a:r>
              <a:rPr lang="es-ES" dirty="0" err="1"/>
              <a:t>Havas</a:t>
            </a:r>
            <a:r>
              <a:rPr lang="es-ES" dirty="0"/>
              <a:t> Media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FA376B-A73A-0E46-8AA9-6A431397C2E5}"/>
              </a:ext>
            </a:extLst>
          </p:cNvPr>
          <p:cNvSpPr txBox="1">
            <a:spLocks/>
          </p:cNvSpPr>
          <p:nvPr/>
        </p:nvSpPr>
        <p:spPr>
          <a:xfrm>
            <a:off x="3102418" y="3244112"/>
            <a:ext cx="6041582" cy="279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200" b="0" i="0" kern="120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Alejandro D</a:t>
            </a:r>
            <a:r>
              <a:rPr lang="es-ES" dirty="0" err="1"/>
              <a:t>íaz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985E281-ACA1-1F4B-8128-8A9D54FE2786}"/>
              </a:ext>
            </a:extLst>
          </p:cNvPr>
          <p:cNvSpPr txBox="1">
            <a:spLocks/>
          </p:cNvSpPr>
          <p:nvPr/>
        </p:nvSpPr>
        <p:spPr>
          <a:xfrm>
            <a:off x="3102418" y="3506579"/>
            <a:ext cx="6041582" cy="279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200" b="0" i="0" kern="120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 Architect, Havas Group (</a:t>
            </a:r>
            <a:r>
              <a:rPr lang="en-US" dirty="0" err="1"/>
              <a:t>DBi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620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" descr="Image result for crimson hex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14" y="2570033"/>
            <a:ext cx="971959" cy="71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Image result for upsolv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99" y="4125653"/>
            <a:ext cx="678959" cy="6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m_-2666580256880134963Picture 2" descr="Image result for google jornay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22" y="2394841"/>
            <a:ext cx="763635" cy="76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397" y="4163672"/>
            <a:ext cx="968028" cy="484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98" y="730294"/>
            <a:ext cx="858853" cy="178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28" y="730294"/>
            <a:ext cx="674457" cy="3123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3" y="1656255"/>
            <a:ext cx="674458" cy="1888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32041" r="12569" b="32289"/>
          <a:stretch/>
        </p:blipFill>
        <p:spPr>
          <a:xfrm>
            <a:off x="7475143" y="1324731"/>
            <a:ext cx="763632" cy="2388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31161" r="11101" b="31408"/>
          <a:stretch/>
        </p:blipFill>
        <p:spPr>
          <a:xfrm>
            <a:off x="4381843" y="2453174"/>
            <a:ext cx="674453" cy="2192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28959" r="12128" b="30307"/>
          <a:stretch/>
        </p:blipFill>
        <p:spPr>
          <a:xfrm>
            <a:off x="1282481" y="1730362"/>
            <a:ext cx="674459" cy="2399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9" t="33803" r="12716" b="32950"/>
          <a:stretch/>
        </p:blipFill>
        <p:spPr>
          <a:xfrm>
            <a:off x="1310980" y="2155239"/>
            <a:ext cx="674455" cy="2012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20592" r="28862" b="18197"/>
          <a:stretch/>
        </p:blipFill>
        <p:spPr>
          <a:xfrm>
            <a:off x="6622107" y="3139528"/>
            <a:ext cx="423735" cy="40760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40" b="39335"/>
          <a:stretch/>
        </p:blipFill>
        <p:spPr>
          <a:xfrm>
            <a:off x="2218792" y="1836811"/>
            <a:ext cx="1067170" cy="21147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6"/>
          <a:srcRect l="12426" t="36789" r="12656" b="36444"/>
          <a:stretch/>
        </p:blipFill>
        <p:spPr>
          <a:xfrm>
            <a:off x="6445197" y="1764077"/>
            <a:ext cx="763631" cy="1818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6486" y="1735185"/>
            <a:ext cx="763635" cy="238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77076" y="1689509"/>
            <a:ext cx="370591" cy="418732"/>
          </a:xfrm>
          <a:prstGeom prst="rect">
            <a:avLst/>
          </a:prstGeom>
        </p:spPr>
      </p:pic>
      <p:pic>
        <p:nvPicPr>
          <p:cNvPr id="1026" name="Picture 2" descr="https://d2v3ribxbeyo43.cloudfront.net/images/website/JUMPRAMP/3x/jrg-logo_color.png?v=2.3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49" y="2430960"/>
            <a:ext cx="674457" cy="2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mage result for Cylance 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72" y="3524082"/>
            <a:ext cx="500955" cy="3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00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31" y="1404044"/>
            <a:ext cx="1112039" cy="25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age00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4" y="1640980"/>
            <a:ext cx="747608" cy="11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 descr="Image result for cimpress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86" y="4881977"/>
            <a:ext cx="763635" cy="12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5" y="1076420"/>
            <a:ext cx="674455" cy="151563"/>
          </a:xfrm>
          <a:prstGeom prst="rect">
            <a:avLst/>
          </a:prstGeom>
        </p:spPr>
      </p:pic>
      <p:pic>
        <p:nvPicPr>
          <p:cNvPr id="8" name="Picture 2" descr="image00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08" y="4399572"/>
            <a:ext cx="763636" cy="24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5C7EF987-C490-4C73-9B14-6B058A8DBFB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81" y="3253960"/>
            <a:ext cx="956466" cy="12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 descr="image00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63" y="1860639"/>
            <a:ext cx="763631" cy="1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m_-5745021995210095908m_-15648735008198799Picture 1" descr="Image result for symphony talent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782" y="4356710"/>
            <a:ext cx="505043" cy="5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3" y="1997102"/>
            <a:ext cx="674458" cy="3310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4" y="4138344"/>
            <a:ext cx="674456" cy="16456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4" y="2763910"/>
            <a:ext cx="674457" cy="51918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43" y="2268180"/>
            <a:ext cx="923069" cy="25640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54" y="730294"/>
            <a:ext cx="443345" cy="4433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506355" y="2677799"/>
            <a:ext cx="492045" cy="276923"/>
          </a:xfrm>
          <a:prstGeom prst="rect">
            <a:avLst/>
          </a:prstGeom>
        </p:spPr>
      </p:pic>
      <p:pic>
        <p:nvPicPr>
          <p:cNvPr id="68" name="Picture 2" descr="image00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64" y="3047081"/>
            <a:ext cx="977627" cy="29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3" descr="https://s3.amazonaws.com/staging.punchh.com/punchh_logo_newtagline.png"/>
          <p:cNvPicPr>
            <a:picLocks noChangeAspect="1" noChangeArrowheads="1"/>
          </p:cNvPicPr>
          <p:nvPr/>
        </p:nvPicPr>
        <p:blipFill>
          <a:blip r:link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14" y="4428416"/>
            <a:ext cx="674456" cy="22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4234" y="1075835"/>
            <a:ext cx="557104" cy="354472"/>
          </a:xfrm>
          <a:prstGeom prst="rect">
            <a:avLst/>
          </a:prstGeom>
        </p:spPr>
      </p:pic>
      <p:pic>
        <p:nvPicPr>
          <p:cNvPr id="72" name="Picture 1" descr="Image result for classpass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14" y="2437435"/>
            <a:ext cx="674456" cy="35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" descr="image00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13" y="3472951"/>
            <a:ext cx="674458" cy="12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" descr="image00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96" y="2505868"/>
            <a:ext cx="763632" cy="18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" descr="image00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45" y="3972106"/>
            <a:ext cx="1020535" cy="1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 descr="Gooee logo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997" y="4446550"/>
            <a:ext cx="674455" cy="21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3" y="3773260"/>
            <a:ext cx="674458" cy="117134"/>
          </a:xfrm>
          <a:prstGeom prst="rect">
            <a:avLst/>
          </a:prstGeom>
        </p:spPr>
      </p:pic>
      <p:pic>
        <p:nvPicPr>
          <p:cNvPr id="80" name="Picture 2" descr="Image result for Parse.ly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98" y="3779156"/>
            <a:ext cx="878358" cy="4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埋め込み画像 1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61" y="3524082"/>
            <a:ext cx="763635" cy="42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 descr="Inline image 1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6" y="3100045"/>
            <a:ext cx="702544" cy="32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図 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339783" y="2090646"/>
            <a:ext cx="763632" cy="17405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366486" y="2065876"/>
            <a:ext cx="763635" cy="288906"/>
          </a:xfrm>
          <a:prstGeom prst="rect">
            <a:avLst/>
          </a:prstGeom>
        </p:spPr>
      </p:pic>
      <p:pic>
        <p:nvPicPr>
          <p:cNvPr id="86" name="Picture 2" descr="roundTruth logo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50" y="3200509"/>
            <a:ext cx="723107" cy="45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" descr="Image result for ziprecruiter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12" y="2701527"/>
            <a:ext cx="865932" cy="3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60" y="4044803"/>
            <a:ext cx="763637" cy="8484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445195" y="2066916"/>
            <a:ext cx="763635" cy="20373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86" y="3668936"/>
            <a:ext cx="763634" cy="71525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88" y="2983883"/>
            <a:ext cx="763631" cy="7636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12" y="4881139"/>
            <a:ext cx="674460" cy="18998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483541" y="2148486"/>
            <a:ext cx="858299" cy="450084"/>
          </a:xfrm>
          <a:prstGeom prst="rect">
            <a:avLst/>
          </a:prstGeom>
        </p:spPr>
      </p:pic>
      <p:pic>
        <p:nvPicPr>
          <p:cNvPr id="3" name="Picture 2" descr="Image result for beeswax logo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76" y="4279810"/>
            <a:ext cx="682203" cy="4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onnectwise logo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11" y="4719186"/>
            <a:ext cx="675134" cy="3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428520" y="3621387"/>
            <a:ext cx="862999" cy="201871"/>
          </a:xfrm>
          <a:prstGeom prst="rect">
            <a:avLst/>
          </a:prstGeom>
        </p:spPr>
      </p:pic>
      <p:pic>
        <p:nvPicPr>
          <p:cNvPr id="1032" name="Picture 8" descr="Image result for saavn logo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44" y="4019687"/>
            <a:ext cx="609736" cy="2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kanerai.com/images/logo.png?crc=3800155933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53" y="1029859"/>
            <a:ext cx="868187" cy="1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42" y="1235348"/>
            <a:ext cx="408083" cy="3509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3191003" y="709836"/>
            <a:ext cx="775420" cy="324102"/>
          </a:xfrm>
          <a:prstGeom prst="rect">
            <a:avLst/>
          </a:prstGeom>
        </p:spPr>
      </p:pic>
      <p:pic>
        <p:nvPicPr>
          <p:cNvPr id="21" name="Picture 3" descr="image002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13" y="3953984"/>
            <a:ext cx="792476" cy="24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図 1" descr="image002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48" y="1425089"/>
            <a:ext cx="1018310" cy="23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図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80" y="4384003"/>
            <a:ext cx="652465" cy="285127"/>
          </a:xfrm>
          <a:prstGeom prst="rect">
            <a:avLst/>
          </a:prstGeom>
        </p:spPr>
      </p:pic>
      <p:pic>
        <p:nvPicPr>
          <p:cNvPr id="24" name="Picture 2" descr="Image result for getcake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55" y="1092887"/>
            <a:ext cx="411047" cy="41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7537829" y="3087990"/>
            <a:ext cx="977246" cy="222102"/>
          </a:xfrm>
          <a:prstGeom prst="rect">
            <a:avLst/>
          </a:prstGeom>
        </p:spPr>
      </p:pic>
      <p:pic>
        <p:nvPicPr>
          <p:cNvPr id="27" name="m_-1519430854909402959Picture 2" descr="image002"/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12" y="4620698"/>
            <a:ext cx="1441258" cy="29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Inline image 2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91" y="1080377"/>
            <a:ext cx="976842" cy="25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62" y="3380992"/>
            <a:ext cx="369701" cy="409300"/>
          </a:xfrm>
          <a:prstGeom prst="rect">
            <a:avLst/>
          </a:prstGeom>
        </p:spPr>
      </p:pic>
      <p:pic>
        <p:nvPicPr>
          <p:cNvPr id="1030" name="Picture 6" descr="image003"/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71" y="1049534"/>
            <a:ext cx="643865" cy="29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443574" y="2238329"/>
            <a:ext cx="672916" cy="2623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07" y="730294"/>
            <a:ext cx="935768" cy="203571"/>
          </a:xfrm>
          <a:prstGeom prst="rect">
            <a:avLst/>
          </a:prstGeom>
        </p:spPr>
      </p:pic>
      <p:pic>
        <p:nvPicPr>
          <p:cNvPr id="1031" name="Picture 1" descr="image001"/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05" y="2450556"/>
            <a:ext cx="400796" cy="46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7527628" y="1929114"/>
            <a:ext cx="915946" cy="2590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76" y="1034450"/>
            <a:ext cx="1020367" cy="263064"/>
          </a:xfrm>
          <a:prstGeom prst="rect">
            <a:avLst/>
          </a:prstGeom>
        </p:spPr>
      </p:pic>
      <p:pic>
        <p:nvPicPr>
          <p:cNvPr id="45" name="Picture 2" descr="Image result for acorns logo"/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124" y="1370010"/>
            <a:ext cx="344507" cy="34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258441" y="752465"/>
            <a:ext cx="779534" cy="7795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2" y="3373458"/>
            <a:ext cx="671511" cy="3770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47" y="809505"/>
            <a:ext cx="961558" cy="175644"/>
          </a:xfrm>
          <a:prstGeom prst="rect">
            <a:avLst/>
          </a:prstGeom>
        </p:spPr>
      </p:pic>
      <p:pic>
        <p:nvPicPr>
          <p:cNvPr id="39" name="m_3918261836186743546_x0000_i1027" descr="image001"/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3" y="1349210"/>
            <a:ext cx="1065642" cy="2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71" y="1322627"/>
            <a:ext cx="862943" cy="274841"/>
          </a:xfrm>
          <a:prstGeom prst="rect">
            <a:avLst/>
          </a:prstGeom>
        </p:spPr>
      </p:pic>
      <p:pic>
        <p:nvPicPr>
          <p:cNvPr id="50" name="Picture 2" descr="Image result for madkudu logo"/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04" y="3844039"/>
            <a:ext cx="453811" cy="45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98" y="4741562"/>
            <a:ext cx="747549" cy="2569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1306047" y="2852172"/>
            <a:ext cx="831072" cy="267789"/>
          </a:xfrm>
          <a:prstGeom prst="rect">
            <a:avLst/>
          </a:prstGeom>
        </p:spPr>
      </p:pic>
      <p:pic>
        <p:nvPicPr>
          <p:cNvPr id="55" name="Picture 2" descr="Image result for paytronix"/>
          <p:cNvPicPr>
            <a:picLocks noChangeAspect="1"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29" y="3317476"/>
            <a:ext cx="1000283" cy="54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2" y="2040362"/>
            <a:ext cx="763635" cy="21551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34463" r="11688" b="36473"/>
          <a:stretch/>
        </p:blipFill>
        <p:spPr>
          <a:xfrm>
            <a:off x="15838" y="730294"/>
            <a:ext cx="991445" cy="25023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24115" r="10807" b="23261"/>
          <a:stretch/>
        </p:blipFill>
        <p:spPr>
          <a:xfrm>
            <a:off x="5376832" y="730294"/>
            <a:ext cx="424296" cy="1891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5" t="40188" r="10514" b="39775"/>
          <a:stretch/>
        </p:blipFill>
        <p:spPr>
          <a:xfrm>
            <a:off x="175463" y="3994682"/>
            <a:ext cx="763633" cy="13210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b="36031"/>
          <a:stretch/>
        </p:blipFill>
        <p:spPr>
          <a:xfrm>
            <a:off x="8362338" y="2754113"/>
            <a:ext cx="763635" cy="15132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93"/>
          <a:srcRect l="3908" t="10376" r="4439" b="11589"/>
          <a:stretch/>
        </p:blipFill>
        <p:spPr>
          <a:xfrm>
            <a:off x="175460" y="3699020"/>
            <a:ext cx="763638" cy="145019"/>
          </a:xfrm>
          <a:prstGeom prst="rect">
            <a:avLst/>
          </a:prstGeom>
        </p:spPr>
      </p:pic>
      <p:pic>
        <p:nvPicPr>
          <p:cNvPr id="106" name="Picture 1" descr="Image result for alert logic"/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2" y="3073418"/>
            <a:ext cx="763634" cy="52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4" descr="mage001.png"/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3" y="1579291"/>
            <a:ext cx="763633" cy="34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" y="4304778"/>
            <a:ext cx="965325" cy="117995"/>
          </a:xfrm>
          <a:prstGeom prst="rect">
            <a:avLst/>
          </a:prstGeom>
        </p:spPr>
      </p:pic>
      <p:pic>
        <p:nvPicPr>
          <p:cNvPr id="109" name="Picture 2" descr="http://www.fuze.com/sites/all/themes/fuzev3/medias/hosted/Fuze-logo-hor-purple-emailSignature.jpg"/>
          <p:cNvPicPr>
            <a:picLocks noChangeAspect="1" noChangeArrowheads="1"/>
          </p:cNvPicPr>
          <p:nvPr/>
        </p:nvPicPr>
        <p:blipFill>
          <a:blip r:link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4" y="4520075"/>
            <a:ext cx="940782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" y="2679433"/>
            <a:ext cx="900007" cy="32625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2257140"/>
            <a:ext cx="979093" cy="403060"/>
          </a:xfrm>
          <a:prstGeom prst="rect">
            <a:avLst/>
          </a:prstGeom>
        </p:spPr>
      </p:pic>
      <p:pic>
        <p:nvPicPr>
          <p:cNvPr id="57" name="Picture 4" descr="https://asset-beacon.lumosity.com/beacon/production/press/logos/lumosity_logo-87f7cbb4ddb31fd0d68a31e6f74b24a062da6c7c670e704abd420755bfd5f5a4.png"/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04" y="1647178"/>
            <a:ext cx="889788" cy="2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38" y="774134"/>
            <a:ext cx="908713" cy="191681"/>
          </a:xfrm>
          <a:prstGeom prst="rect">
            <a:avLst/>
          </a:prstGeom>
        </p:spPr>
      </p:pic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307027" y="140811"/>
            <a:ext cx="8449056" cy="469830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Some customers that are using Amazon Athena…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2584624" y="4633655"/>
            <a:ext cx="690047" cy="348439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CD406E6-A96A-CF49-86BB-6023A39A68CA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53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Havas Media Group and DBi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CEFF-B452-4F45-921B-25245909068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5578198" cy="3911321"/>
          </a:xfrm>
        </p:spPr>
        <p:txBody>
          <a:bodyPr/>
          <a:lstStyle/>
          <a:p>
            <a:r>
              <a:rPr lang="en-US" sz="1600" dirty="0"/>
              <a:t>Havas Group is </a:t>
            </a:r>
            <a:r>
              <a:rPr lang="en-US" sz="1600" b="1" dirty="0"/>
              <a:t>one of the biggest advertisement agencies</a:t>
            </a:r>
            <a:r>
              <a:rPr lang="en-US" sz="1600" dirty="0"/>
              <a:t> in the world and specifically in Spain. It employees 20,000+ people in 100+ countries.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DBi</a:t>
            </a:r>
            <a:r>
              <a:rPr lang="en-US" sz="1600" dirty="0"/>
              <a:t> is the Havas Group’s </a:t>
            </a:r>
            <a:r>
              <a:rPr lang="en-US" sz="1600" b="1" dirty="0"/>
              <a:t>data consultancy and advertisement technology company</a:t>
            </a:r>
            <a:r>
              <a:rPr lang="en-US" sz="1600" dirty="0"/>
              <a:t>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DBi’s</a:t>
            </a:r>
            <a:r>
              <a:rPr lang="en-US" sz="1600" dirty="0"/>
              <a:t> main projects are about: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Advertisement tracking and optimization</a:t>
            </a:r>
            <a:r>
              <a:rPr lang="en-US" sz="16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Data visualization, attribution models and analysis.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Technological product development</a:t>
            </a:r>
            <a:r>
              <a:rPr lang="en-US" sz="1600" dirty="0"/>
              <a:t>, like </a:t>
            </a:r>
            <a:r>
              <a:rPr lang="en-US" sz="1600" dirty="0" err="1"/>
              <a:t>DBi</a:t>
            </a:r>
            <a:r>
              <a:rPr lang="en-US" sz="1600" dirty="0"/>
              <a:t> Suite.</a:t>
            </a:r>
          </a:p>
        </p:txBody>
      </p:sp>
      <p:pic>
        <p:nvPicPr>
          <p:cNvPr id="1026" name="Picture 2" descr="https://lh4.googleusercontent.com/xiXl4oK59lNTd2FqSUe0cUmyH70aYfi0CHuqFmlqpNXsC_JDr8_YpDEDH9nUgzwtubxutwb15KuiWi4DvPtD7t3WTgmHAHlIU_5T7CHXUC0rAb6wWzkoiwmbCa-UBvosz1c_7zvS9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28" y="1069450"/>
            <a:ext cx="2060228" cy="70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LbZQhab0FHNva4jO-WTD5XeClHdp_ztOSQ-S1oEwpy4ZXb71tgpbj2oG4ntDDyKhkU32Gp9iz_nvz-JWJ6O50jpneGgKcun5zf-tsc1cyJq-L--3jcUsSG76a8jEPBXi2wJDmhypr6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28" y="2376104"/>
            <a:ext cx="2060228" cy="5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46F0C5FA-B5D2-204C-9B4C-B3CC61E7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73575EC0-A9A1-E645-95A6-08AAB532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33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DBi</a:t>
            </a:r>
            <a:r>
              <a:rPr lang="es-ES" dirty="0"/>
              <a:t> Suite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CEFF-B452-4F45-921B-252459090682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1600" dirty="0" err="1"/>
              <a:t>DBi</a:t>
            </a:r>
            <a:r>
              <a:rPr lang="en-US" sz="1600" dirty="0"/>
              <a:t> Suite is a product that allow </a:t>
            </a:r>
            <a:r>
              <a:rPr lang="en-US" sz="1600" b="1" dirty="0"/>
              <a:t>lead-generation based companies to improve their business results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Lead generation businesses </a:t>
            </a:r>
            <a:r>
              <a:rPr lang="en-US" sz="1600" b="1" dirty="0"/>
              <a:t>usually close their sales in a contact center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For example: telco, finance, insurance, home services, auto…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3 Rectángulo"/>
          <p:cNvSpPr/>
          <p:nvPr/>
        </p:nvSpPr>
        <p:spPr>
          <a:xfrm>
            <a:off x="386647" y="2903930"/>
            <a:ext cx="8447864" cy="15145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Some of our customers: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www.carlogos.org/logo/Kia-logo-2560x14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16" y="3275059"/>
            <a:ext cx="1716875" cy="9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arlogos.org/logo/Hyundai-logo-silver-2560x14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52" y="3380463"/>
            <a:ext cx="1719436" cy="9343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Usuarios\antonio.gonzalez\Downloads\logo-nedg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69" y="3354739"/>
            <a:ext cx="1758463" cy="87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9E9D2B45-CD91-0443-AF9C-D618C680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049FD5B2-40B3-9B40-9FEB-6FDC737C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41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33F-089B-894B-8C2B-2FFB4B6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DBi</a:t>
            </a:r>
            <a:r>
              <a:rPr lang="es-ES" dirty="0"/>
              <a:t> Suite </a:t>
            </a:r>
            <a:r>
              <a:rPr lang="es-ES" dirty="0" err="1"/>
              <a:t>Solves</a:t>
            </a:r>
            <a:r>
              <a:rPr lang="es-ES" dirty="0"/>
              <a:t> 2 Big </a:t>
            </a:r>
            <a:r>
              <a:rPr lang="es-ES" dirty="0" err="1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CEFF-B452-4F45-921B-25245909068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2" y="719946"/>
            <a:ext cx="6716680" cy="3911321"/>
          </a:xfrm>
        </p:spPr>
        <p:txBody>
          <a:bodyPr/>
          <a:lstStyle/>
          <a:p>
            <a:pPr marL="342900" indent="-342900" fontAlgn="base">
              <a:buFont typeface="+mj-lt"/>
              <a:buAutoNum type="arabicPeriod"/>
            </a:pPr>
            <a:endParaRPr lang="en-US" sz="1600" b="1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sz="1600" b="1" dirty="0"/>
              <a:t>Challenge:</a:t>
            </a:r>
            <a:r>
              <a:rPr lang="en-US" sz="1600" i="1" dirty="0"/>
              <a:t> “Customer experience at the web landing page is bad and doesn’t adapt to each user unique needs.”</a:t>
            </a:r>
            <a:br>
              <a:rPr lang="en-US" sz="1600" i="1" dirty="0"/>
            </a:br>
            <a:r>
              <a:rPr lang="en-US" sz="1600" b="1" dirty="0"/>
              <a:t>Content Customization Engine</a:t>
            </a:r>
            <a:r>
              <a:rPr lang="en-US" sz="1600" dirty="0"/>
              <a:t> – Technology that generates dynamic web pages with customized content for every user.</a:t>
            </a:r>
            <a:br>
              <a:rPr lang="en-US" sz="1600" dirty="0"/>
            </a:br>
            <a:endParaRPr lang="en-US" sz="1600" i="1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sz="1600" b="1" dirty="0"/>
              <a:t>Challenge: </a:t>
            </a:r>
            <a:r>
              <a:rPr lang="en-US" sz="1600" i="1" dirty="0"/>
              <a:t>“We can only know call center results at the campaign level by using multiple phone numbers.”</a:t>
            </a:r>
            <a:br>
              <a:rPr lang="en-US" sz="1600" i="1" dirty="0"/>
            </a:br>
            <a:r>
              <a:rPr lang="en-US" sz="1600" b="1" dirty="0"/>
              <a:t>User-Level Call Tracking</a:t>
            </a:r>
            <a:r>
              <a:rPr lang="en-US" sz="1600" dirty="0"/>
              <a:t> – Technology that displays a unique phone number to each user in the website and contact center integration.</a:t>
            </a:r>
            <a:br>
              <a:rPr lang="en-US" sz="1600" dirty="0"/>
            </a:br>
            <a:endParaRPr lang="en-US" sz="1600" dirty="0"/>
          </a:p>
          <a:p>
            <a:pPr fontAlgn="base"/>
            <a:endParaRPr lang="en-US" sz="1600" dirty="0"/>
          </a:p>
          <a:p>
            <a:pPr fontAlgn="base"/>
            <a:r>
              <a:rPr lang="en-US" sz="1600" dirty="0">
                <a:solidFill>
                  <a:schemeClr val="bg1"/>
                </a:solidFill>
              </a:rPr>
              <a:t>All the data is stored in a </a:t>
            </a:r>
            <a:r>
              <a:rPr lang="en-US" sz="1600" b="1" dirty="0">
                <a:solidFill>
                  <a:schemeClr val="bg1"/>
                </a:solidFill>
              </a:rPr>
              <a:t>centralized data lake </a:t>
            </a:r>
            <a:r>
              <a:rPr lang="en-US" sz="1600" dirty="0">
                <a:solidFill>
                  <a:schemeClr val="bg1"/>
                </a:solidFill>
              </a:rPr>
              <a:t>for analysis and reporting.</a:t>
            </a:r>
          </a:p>
        </p:txBody>
      </p:sp>
      <p:pic>
        <p:nvPicPr>
          <p:cNvPr id="3074" name="Picture 2" descr="d:\Usuarios\antonio.gonzalez\Downloads\font-awesome_4-7-0_cogs_512_0_ffffff_n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06" y="1015712"/>
            <a:ext cx="909418" cy="9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suarios\antonio.gonzalez\Downloads\font-awesome_4-7-0_phone_512_0_ffffff_n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95" y="2220897"/>
            <a:ext cx="909418" cy="9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7FB24ED3-AB70-0F41-A28B-1F009ABD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33D49D59-9CA1-404C-8A1F-E4BE96EF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43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b="0" dirty="0"/>
              <a:t> </a:t>
            </a:r>
            <a:r>
              <a:rPr lang="es-ES" b="0" dirty="0" err="1"/>
              <a:t>have</a:t>
            </a:r>
            <a:r>
              <a:rPr lang="es-ES" b="0" dirty="0"/>
              <a:t> </a:t>
            </a:r>
            <a:r>
              <a:rPr lang="es-ES" b="0" dirty="0" err="1"/>
              <a:t>we</a:t>
            </a:r>
            <a:r>
              <a:rPr lang="es-ES" b="0" dirty="0"/>
              <a:t> </a:t>
            </a:r>
            <a:r>
              <a:rPr lang="es-ES" b="0" dirty="0" err="1"/>
              <a:t>built</a:t>
            </a:r>
            <a:r>
              <a:rPr lang="es-ES" dirty="0"/>
              <a:t> </a:t>
            </a:r>
            <a:r>
              <a:rPr lang="es-ES" b="0" dirty="0" err="1"/>
              <a:t>it</a:t>
            </a:r>
            <a:r>
              <a:rPr lang="es-ES" b="0" dirty="0"/>
              <a:t>?</a:t>
            </a:r>
          </a:p>
        </p:txBody>
      </p:sp>
      <p:pic>
        <p:nvPicPr>
          <p:cNvPr id="3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5F4CAE42-FC12-0B4F-9CA8-8B1C2D49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6E47C179-D919-AC4F-A8C4-45656062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27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E3EE-BBFA-4116-85FD-7E11682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under the </a:t>
            </a:r>
            <a:r>
              <a:rPr lang="en-US" dirty="0" err="1"/>
              <a:t>DBi</a:t>
            </a:r>
            <a:r>
              <a:rPr lang="en-US" dirty="0"/>
              <a:t> Suite</a:t>
            </a:r>
          </a:p>
        </p:txBody>
      </p:sp>
      <p:pic>
        <p:nvPicPr>
          <p:cNvPr id="2050" name="Picture 2" descr="d:\Usuarios\antonio.gonzalez\Downloads\SLG.AWS.Technolo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65" y="718573"/>
            <a:ext cx="6733198" cy="39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DFE8F680-1CC3-5E4A-84EC-141DDC74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11FFC781-FBC7-9D41-AA48-F1E54DD7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47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E3EE-BBFA-4116-85FD-7E11682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DBi</a:t>
            </a:r>
            <a:r>
              <a:rPr lang="es-ES" dirty="0"/>
              <a:t> Suite: </a:t>
            </a:r>
            <a:r>
              <a:rPr lang="en-US" dirty="0"/>
              <a:t>AWS Architecture I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DB53F1BE-5A8F-4DF7-9F2B-EBF3733A9350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1170773" y="818257"/>
            <a:ext cx="6951134" cy="3910013"/>
          </a:xfr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751B72AB-2859-435D-825A-C78A34F6F7A6}"/>
              </a:ext>
            </a:extLst>
          </p:cNvPr>
          <p:cNvGrpSpPr/>
          <p:nvPr/>
        </p:nvGrpSpPr>
        <p:grpSpPr>
          <a:xfrm>
            <a:off x="149692" y="876300"/>
            <a:ext cx="7782728" cy="2179320"/>
            <a:chOff x="149692" y="876300"/>
            <a:chExt cx="7782728" cy="217932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744E449-87A0-4537-987B-F534B1DB91F0}"/>
                </a:ext>
              </a:extLst>
            </p:cNvPr>
            <p:cNvSpPr txBox="1"/>
            <p:nvPr/>
          </p:nvSpPr>
          <p:spPr>
            <a:xfrm>
              <a:off x="149692" y="1104897"/>
              <a:ext cx="2233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Data Collection</a:t>
              </a:r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6FAAEF96-0471-434A-A1BA-FAE2D657F32E}"/>
                </a:ext>
              </a:extLst>
            </p:cNvPr>
            <p:cNvSpPr/>
            <p:nvPr/>
          </p:nvSpPr>
          <p:spPr>
            <a:xfrm>
              <a:off x="4183380" y="876300"/>
              <a:ext cx="3749040" cy="2179320"/>
            </a:xfrm>
            <a:custGeom>
              <a:avLst/>
              <a:gdLst>
                <a:gd name="connsiteX0" fmla="*/ 2941320 w 3749040"/>
                <a:gd name="connsiteY0" fmla="*/ 2179320 h 2179320"/>
                <a:gd name="connsiteX1" fmla="*/ 3749040 w 3749040"/>
                <a:gd name="connsiteY1" fmla="*/ 1699260 h 2179320"/>
                <a:gd name="connsiteX2" fmla="*/ 845820 w 3749040"/>
                <a:gd name="connsiteY2" fmla="*/ 0 h 2179320"/>
                <a:gd name="connsiteX3" fmla="*/ 0 w 3749040"/>
                <a:gd name="connsiteY3" fmla="*/ 487680 h 2179320"/>
                <a:gd name="connsiteX4" fmla="*/ 2941320 w 3749040"/>
                <a:gd name="connsiteY4" fmla="*/ 2179320 h 217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9040" h="2179320">
                  <a:moveTo>
                    <a:pt x="2941320" y="2179320"/>
                  </a:moveTo>
                  <a:lnTo>
                    <a:pt x="3749040" y="1699260"/>
                  </a:lnTo>
                  <a:lnTo>
                    <a:pt x="845820" y="0"/>
                  </a:lnTo>
                  <a:lnTo>
                    <a:pt x="0" y="487680"/>
                  </a:lnTo>
                  <a:lnTo>
                    <a:pt x="2941320" y="217932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07F6F27B-025A-0547-B875-DA6F2234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4EE65ACD-8C62-6643-874E-12B44E7E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E3EE-BBFA-4116-85FD-7E11682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DBi</a:t>
            </a:r>
            <a:r>
              <a:rPr lang="es-ES" dirty="0"/>
              <a:t> Suite: </a:t>
            </a:r>
            <a:r>
              <a:rPr lang="en-US" dirty="0"/>
              <a:t>AWS Architecture II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DB53F1BE-5A8F-4DF7-9F2B-EBF3733A9350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1170773" y="818257"/>
            <a:ext cx="6951134" cy="3910013"/>
          </a:xfr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31CF9A1-447F-4442-B784-C882ACA10E67}"/>
              </a:ext>
            </a:extLst>
          </p:cNvPr>
          <p:cNvGrpSpPr/>
          <p:nvPr/>
        </p:nvGrpSpPr>
        <p:grpSpPr>
          <a:xfrm>
            <a:off x="149692" y="1104897"/>
            <a:ext cx="6845468" cy="3619503"/>
            <a:chOff x="149692" y="1104897"/>
            <a:chExt cx="6845468" cy="3619503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744E449-87A0-4537-987B-F534B1DB91F0}"/>
                </a:ext>
              </a:extLst>
            </p:cNvPr>
            <p:cNvSpPr txBox="1"/>
            <p:nvPr/>
          </p:nvSpPr>
          <p:spPr>
            <a:xfrm>
              <a:off x="149692" y="1104897"/>
              <a:ext cx="2161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Data Storage</a:t>
              </a:r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AF56C1AF-62B9-4ECB-A18A-5818BCB05FCD}"/>
                </a:ext>
              </a:extLst>
            </p:cNvPr>
            <p:cNvSpPr/>
            <p:nvPr/>
          </p:nvSpPr>
          <p:spPr>
            <a:xfrm>
              <a:off x="1341120" y="1440180"/>
              <a:ext cx="5654040" cy="3284220"/>
            </a:xfrm>
            <a:custGeom>
              <a:avLst/>
              <a:gdLst>
                <a:gd name="connsiteX0" fmla="*/ 2697480 w 5654040"/>
                <a:gd name="connsiteY0" fmla="*/ 0 h 3284220"/>
                <a:gd name="connsiteX1" fmla="*/ 0 w 5654040"/>
                <a:gd name="connsiteY1" fmla="*/ 1562100 h 3284220"/>
                <a:gd name="connsiteX2" fmla="*/ 3002280 w 5654040"/>
                <a:gd name="connsiteY2" fmla="*/ 3284220 h 3284220"/>
                <a:gd name="connsiteX3" fmla="*/ 5654040 w 5654040"/>
                <a:gd name="connsiteY3" fmla="*/ 1714500 h 3284220"/>
                <a:gd name="connsiteX4" fmla="*/ 2697480 w 5654040"/>
                <a:gd name="connsiteY4" fmla="*/ 0 h 328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4040" h="3284220">
                  <a:moveTo>
                    <a:pt x="2697480" y="0"/>
                  </a:moveTo>
                  <a:lnTo>
                    <a:pt x="0" y="1562100"/>
                  </a:lnTo>
                  <a:lnTo>
                    <a:pt x="3002280" y="3284220"/>
                  </a:lnTo>
                  <a:lnTo>
                    <a:pt x="5654040" y="1714500"/>
                  </a:lnTo>
                  <a:lnTo>
                    <a:pt x="2697480" y="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D2DCA5EB-7BC7-8948-BACC-701A8685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BF70F5D7-0F77-BD44-ADC1-1D60A6F0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5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E3EE-BBFA-4116-85FD-7E11682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DBi</a:t>
            </a:r>
            <a:r>
              <a:rPr lang="es-ES" dirty="0"/>
              <a:t> Suite: </a:t>
            </a:r>
            <a:r>
              <a:rPr lang="en-US" dirty="0"/>
              <a:t>AWS Architecture III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818039-82DE-4C48-8386-3136DFFD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61" y="812694"/>
            <a:ext cx="6951133" cy="3910013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A1905E32-BC7F-4A7A-9B87-72750152D998}"/>
              </a:ext>
            </a:extLst>
          </p:cNvPr>
          <p:cNvGrpSpPr/>
          <p:nvPr/>
        </p:nvGrpSpPr>
        <p:grpSpPr>
          <a:xfrm>
            <a:off x="149691" y="1104897"/>
            <a:ext cx="5146209" cy="3589023"/>
            <a:chOff x="149691" y="1104897"/>
            <a:chExt cx="5146209" cy="3589023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744E449-87A0-4537-987B-F534B1DB91F0}"/>
                </a:ext>
              </a:extLst>
            </p:cNvPr>
            <p:cNvSpPr txBox="1"/>
            <p:nvPr/>
          </p:nvSpPr>
          <p:spPr>
            <a:xfrm>
              <a:off x="149691" y="1104897"/>
              <a:ext cx="2870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Data Transformation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802184F6-2C8A-4D4B-A9E4-6E067DD08E7D}"/>
                </a:ext>
              </a:extLst>
            </p:cNvPr>
            <p:cNvSpPr/>
            <p:nvPr/>
          </p:nvSpPr>
          <p:spPr>
            <a:xfrm>
              <a:off x="1379220" y="2385060"/>
              <a:ext cx="3916680" cy="2308860"/>
            </a:xfrm>
            <a:custGeom>
              <a:avLst/>
              <a:gdLst>
                <a:gd name="connsiteX0" fmla="*/ 0 w 3916680"/>
                <a:gd name="connsiteY0" fmla="*/ 617220 h 2308860"/>
                <a:gd name="connsiteX1" fmla="*/ 2918460 w 3916680"/>
                <a:gd name="connsiteY1" fmla="*/ 2308860 h 2308860"/>
                <a:gd name="connsiteX2" fmla="*/ 3916680 w 3916680"/>
                <a:gd name="connsiteY2" fmla="*/ 1706880 h 2308860"/>
                <a:gd name="connsiteX3" fmla="*/ 1005840 w 3916680"/>
                <a:gd name="connsiteY3" fmla="*/ 0 h 2308860"/>
                <a:gd name="connsiteX4" fmla="*/ 0 w 3916680"/>
                <a:gd name="connsiteY4" fmla="*/ 617220 h 23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6680" h="2308860">
                  <a:moveTo>
                    <a:pt x="0" y="617220"/>
                  </a:moveTo>
                  <a:lnTo>
                    <a:pt x="2918460" y="2308860"/>
                  </a:lnTo>
                  <a:lnTo>
                    <a:pt x="3916680" y="1706880"/>
                  </a:lnTo>
                  <a:lnTo>
                    <a:pt x="1005840" y="0"/>
                  </a:lnTo>
                  <a:lnTo>
                    <a:pt x="0" y="61722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2477510C-DFB6-464F-9F92-5BDE6962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A340F19E-1003-3443-A94D-2EA0B6E4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CE3EE-BBFA-4116-85FD-7E11682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DBi</a:t>
            </a:r>
            <a:r>
              <a:rPr lang="es-ES" dirty="0"/>
              <a:t> Suite: </a:t>
            </a:r>
            <a:r>
              <a:rPr lang="en-US" dirty="0"/>
              <a:t>AWS Architecture IV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818039-82DE-4C48-8386-3136DFFD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61" y="812694"/>
            <a:ext cx="6951133" cy="3910013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CCE16DCC-6C3C-471D-8585-ABC337375A87}"/>
              </a:ext>
            </a:extLst>
          </p:cNvPr>
          <p:cNvGrpSpPr/>
          <p:nvPr/>
        </p:nvGrpSpPr>
        <p:grpSpPr>
          <a:xfrm>
            <a:off x="149692" y="868680"/>
            <a:ext cx="6952148" cy="3855720"/>
            <a:chOff x="149692" y="868680"/>
            <a:chExt cx="6952148" cy="3855720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D5A120B-1833-4ED7-9FB6-06161AFCA4B9}"/>
                </a:ext>
              </a:extLst>
            </p:cNvPr>
            <p:cNvSpPr txBox="1"/>
            <p:nvPr/>
          </p:nvSpPr>
          <p:spPr>
            <a:xfrm>
              <a:off x="149692" y="1104897"/>
              <a:ext cx="1641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Service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B2121638-3BD5-4EA7-B5E4-F4F5A9BEA93A}"/>
                </a:ext>
              </a:extLst>
            </p:cNvPr>
            <p:cNvSpPr/>
            <p:nvPr/>
          </p:nvSpPr>
          <p:spPr>
            <a:xfrm>
              <a:off x="1363980" y="868680"/>
              <a:ext cx="5737860" cy="3855720"/>
            </a:xfrm>
            <a:custGeom>
              <a:avLst/>
              <a:gdLst>
                <a:gd name="connsiteX0" fmla="*/ 0 w 5737860"/>
                <a:gd name="connsiteY0" fmla="*/ 2103120 h 3855720"/>
                <a:gd name="connsiteX1" fmla="*/ 3672840 w 5737860"/>
                <a:gd name="connsiteY1" fmla="*/ 0 h 3855720"/>
                <a:gd name="connsiteX2" fmla="*/ 5737860 w 5737860"/>
                <a:gd name="connsiteY2" fmla="*/ 1181100 h 3855720"/>
                <a:gd name="connsiteX3" fmla="*/ 3147060 w 5737860"/>
                <a:gd name="connsiteY3" fmla="*/ 2720340 h 3855720"/>
                <a:gd name="connsiteX4" fmla="*/ 4000500 w 5737860"/>
                <a:gd name="connsiteY4" fmla="*/ 3230880 h 3855720"/>
                <a:gd name="connsiteX5" fmla="*/ 2933700 w 5737860"/>
                <a:gd name="connsiteY5" fmla="*/ 3855720 h 3855720"/>
                <a:gd name="connsiteX6" fmla="*/ 0 w 5737860"/>
                <a:gd name="connsiteY6" fmla="*/ 2103120 h 385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37860" h="3855720">
                  <a:moveTo>
                    <a:pt x="0" y="2103120"/>
                  </a:moveTo>
                  <a:lnTo>
                    <a:pt x="3672840" y="0"/>
                  </a:lnTo>
                  <a:lnTo>
                    <a:pt x="5737860" y="1181100"/>
                  </a:lnTo>
                  <a:lnTo>
                    <a:pt x="3147060" y="2720340"/>
                  </a:lnTo>
                  <a:lnTo>
                    <a:pt x="4000500" y="3230880"/>
                  </a:lnTo>
                  <a:lnTo>
                    <a:pt x="2933700" y="3855720"/>
                  </a:lnTo>
                  <a:lnTo>
                    <a:pt x="0" y="210312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D41DC086-A00A-0341-A22C-C6A11E9D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B4EDD637-1DA6-4440-94F8-D8A4366F6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A9795-B470-4B36-96A0-7E33C794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Athena in </a:t>
            </a:r>
            <a:r>
              <a:rPr lang="en-US" dirty="0" err="1"/>
              <a:t>DBi</a:t>
            </a:r>
            <a:r>
              <a:rPr lang="en-US" dirty="0"/>
              <a:t> Suite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972E9-36E3-4249-B5C8-0040825F9052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Exploration tool for Analysts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answers and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Integration with R and Python clients (JDBC)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FC38463-4794-4045-B1CF-8B27C0E8ABC2}"/>
              </a:ext>
            </a:extLst>
          </p:cNvPr>
          <p:cNvGrpSpPr/>
          <p:nvPr/>
        </p:nvGrpSpPr>
        <p:grpSpPr>
          <a:xfrm>
            <a:off x="7188047" y="3694692"/>
            <a:ext cx="1052495" cy="1087305"/>
            <a:chOff x="7119232" y="2916583"/>
            <a:chExt cx="1052495" cy="1087305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7C50C4B9-1567-4B52-BB67-4241ACC4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144" y="2916583"/>
              <a:ext cx="521367" cy="62564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2FC3341-43FA-4008-94FA-B84CB6EAF824}"/>
                </a:ext>
              </a:extLst>
            </p:cNvPr>
            <p:cNvSpPr txBox="1"/>
            <p:nvPr/>
          </p:nvSpPr>
          <p:spPr>
            <a:xfrm>
              <a:off x="7119232" y="3542223"/>
              <a:ext cx="105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" panose="02000000000000000000"/>
                </a:rPr>
                <a:t>S3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" panose="02000000000000000000"/>
                </a:rPr>
                <a:t>Data Lake</a:t>
              </a:r>
            </a:p>
          </p:txBody>
        </p:sp>
      </p:grpSp>
      <p:pic>
        <p:nvPicPr>
          <p:cNvPr id="9" name="Gráfico 8" descr="Usuario">
            <a:extLst>
              <a:ext uri="{FF2B5EF4-FFF2-40B4-BE49-F238E27FC236}">
                <a16:creationId xmlns:a16="http://schemas.microsoft.com/office/drawing/2014/main" id="{C73F0831-78C7-470F-986D-5D3E3BB7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53074" y="335879"/>
            <a:ext cx="768134" cy="768134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0E3F531-3386-4C53-A98F-9072D532342F}"/>
              </a:ext>
            </a:extLst>
          </p:cNvPr>
          <p:cNvGrpSpPr/>
          <p:nvPr/>
        </p:nvGrpSpPr>
        <p:grpSpPr>
          <a:xfrm>
            <a:off x="7188048" y="1932789"/>
            <a:ext cx="1052495" cy="975354"/>
            <a:chOff x="7210894" y="1864224"/>
            <a:chExt cx="1052495" cy="975354"/>
          </a:xfrm>
        </p:grpSpPr>
        <p:pic>
          <p:nvPicPr>
            <p:cNvPr id="4" name="Picture 50">
              <a:extLst>
                <a:ext uri="{FF2B5EF4-FFF2-40B4-BE49-F238E27FC236}">
                  <a16:creationId xmlns:a16="http://schemas.microsoft.com/office/drawing/2014/main" id="{0B2881F6-09DE-47E0-9191-6A629DA0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496" y="1864224"/>
              <a:ext cx="543292" cy="540096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E7561D3-2520-4850-A259-FEC7B6D45E03}"/>
                </a:ext>
              </a:extLst>
            </p:cNvPr>
            <p:cNvSpPr txBox="1"/>
            <p:nvPr/>
          </p:nvSpPr>
          <p:spPr>
            <a:xfrm>
              <a:off x="7210894" y="2377913"/>
              <a:ext cx="1052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" panose="02000000000000000000"/>
                </a:rPr>
                <a:t>Amazon Athena</a:t>
              </a:r>
            </a:p>
          </p:txBody>
        </p:sp>
      </p:grp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25445B7-2ACD-498F-9AF7-7B90FF7A2378}"/>
              </a:ext>
            </a:extLst>
          </p:cNvPr>
          <p:cNvSpPr/>
          <p:nvPr/>
        </p:nvSpPr>
        <p:spPr>
          <a:xfrm rot="5400000">
            <a:off x="7432176" y="1266345"/>
            <a:ext cx="564238" cy="46237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BA39B264-9532-4E3D-985C-A208800971DA}"/>
              </a:ext>
            </a:extLst>
          </p:cNvPr>
          <p:cNvSpPr/>
          <p:nvPr/>
        </p:nvSpPr>
        <p:spPr>
          <a:xfrm rot="5400000">
            <a:off x="7432176" y="3007903"/>
            <a:ext cx="564238" cy="46237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4F04FE0-C51B-470F-8702-D000B97B9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932" y="426241"/>
            <a:ext cx="748115" cy="57978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8DD4C51-636B-4719-892C-E3B5D5695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165" y="436814"/>
            <a:ext cx="569216" cy="569216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9114F78-26A3-436D-9B01-84060497AA5C}"/>
              </a:ext>
            </a:extLst>
          </p:cNvPr>
          <p:cNvSpPr/>
          <p:nvPr/>
        </p:nvSpPr>
        <p:spPr>
          <a:xfrm rot="7038251">
            <a:off x="8172148" y="1281196"/>
            <a:ext cx="564238" cy="46237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43447C6C-0866-4376-B1F6-C7E7468AE3C5}"/>
              </a:ext>
            </a:extLst>
          </p:cNvPr>
          <p:cNvSpPr/>
          <p:nvPr/>
        </p:nvSpPr>
        <p:spPr>
          <a:xfrm rot="3849407">
            <a:off x="6696000" y="1279141"/>
            <a:ext cx="564238" cy="46237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52EB392F-CCE1-2B46-969A-0F849F46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266A92A1-3AF3-9D40-AB64-942F553F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8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is…</a:t>
            </a:r>
            <a:endParaRPr lang="en-US" sz="3200" dirty="0">
              <a:solidFill>
                <a:srgbClr val="F29D3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5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A9795-B470-4B36-96A0-7E33C794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AWS Athena in </a:t>
            </a:r>
            <a:r>
              <a:rPr lang="en-US" dirty="0" err="1"/>
              <a:t>DBi</a:t>
            </a:r>
            <a:r>
              <a:rPr lang="en-US" dirty="0"/>
              <a:t> Suite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972E9-36E3-4249-B5C8-0040825F905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7"/>
            <a:ext cx="8454826" cy="2037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Effective</a:t>
            </a:r>
            <a:r>
              <a:rPr lang="es-ES" altLang="es-ES" dirty="0"/>
              <a:t>. </a:t>
            </a:r>
            <a:r>
              <a:rPr lang="en-US" altLang="es-ES" dirty="0"/>
              <a:t>Pay per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S" dirty="0"/>
              <a:t>Flexibility and Scalability, as data scientist team needs are not easily predictable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s-ES" dirty="0"/>
              <a:t>High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s-ES" dirty="0"/>
          </a:p>
          <a:p>
            <a:endParaRPr lang="es-ES" altLang="es-ES" dirty="0"/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8D6CFC-A007-42B1-B914-F8C335F1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38" y="2311916"/>
            <a:ext cx="4737173" cy="23597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25E376A-FD77-4A18-BFF4-2CFF32510D25}"/>
              </a:ext>
            </a:extLst>
          </p:cNvPr>
          <p:cNvSpPr txBox="1"/>
          <p:nvPr/>
        </p:nvSpPr>
        <p:spPr>
          <a:xfrm>
            <a:off x="667657" y="2866571"/>
            <a:ext cx="2881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EMR 5.13.0 (March 2018)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Core: m4.xlarge x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Master: m4.2xlarge x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Task: m4.xlarge x 3 (Spot)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mazon Ember" panose="02000000000000000000"/>
            </a:endParaRPr>
          </a:p>
          <a:p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Dataset: Page/View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36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~ 1MM rows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" panose="02000000000000000000"/>
              </a:rPr>
              <a:t>Parquet format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3603454-F09D-4EB3-A2BC-052C0434E695}"/>
              </a:ext>
            </a:extLst>
          </p:cNvPr>
          <p:cNvSpPr/>
          <p:nvPr/>
        </p:nvSpPr>
        <p:spPr>
          <a:xfrm>
            <a:off x="5157677" y="3172492"/>
            <a:ext cx="703942" cy="63862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accent5"/>
                </a:solidFill>
                <a:latin typeface="Amazon Ember" panose="02000000000000000000"/>
              </a:rPr>
              <a:t>43x </a:t>
            </a:r>
            <a:r>
              <a:rPr lang="en-US" sz="900" b="1" dirty="0">
                <a:solidFill>
                  <a:schemeClr val="accent5"/>
                </a:solidFill>
                <a:latin typeface="Amazon Ember" panose="02000000000000000000"/>
              </a:rPr>
              <a:t>faster</a:t>
            </a:r>
            <a:endParaRPr lang="en-US" sz="1000" b="1" dirty="0">
              <a:solidFill>
                <a:schemeClr val="accent5"/>
              </a:solidFill>
              <a:latin typeface="Amazon Ember" panose="0200000000000000000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F4585A-2B62-48DE-BA71-E95C27A6F0AB}"/>
              </a:ext>
            </a:extLst>
          </p:cNvPr>
          <p:cNvSpPr/>
          <p:nvPr/>
        </p:nvSpPr>
        <p:spPr>
          <a:xfrm>
            <a:off x="6590092" y="3172492"/>
            <a:ext cx="703942" cy="63862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accent5"/>
                </a:solidFill>
                <a:latin typeface="Amazon Ember" panose="02000000000000000000"/>
              </a:rPr>
              <a:t>42x</a:t>
            </a:r>
            <a:r>
              <a:rPr lang="es-ES" sz="1000" b="1" dirty="0">
                <a:solidFill>
                  <a:schemeClr val="accent5"/>
                </a:solidFill>
                <a:latin typeface="Amazon Ember" panose="02000000000000000000"/>
              </a:rPr>
              <a:t> </a:t>
            </a:r>
            <a:r>
              <a:rPr lang="en-US" sz="900" b="1" dirty="0">
                <a:solidFill>
                  <a:schemeClr val="accent5"/>
                </a:solidFill>
                <a:latin typeface="Amazon Ember" panose="02000000000000000000"/>
              </a:rPr>
              <a:t>faster</a:t>
            </a:r>
            <a:endParaRPr lang="en-US" sz="1000" b="1" dirty="0">
              <a:solidFill>
                <a:schemeClr val="accent5"/>
              </a:solidFill>
              <a:latin typeface="Amazon Ember" panose="0200000000000000000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7B41483-83C5-4CE5-9EF1-23D615C37B15}"/>
              </a:ext>
            </a:extLst>
          </p:cNvPr>
          <p:cNvSpPr/>
          <p:nvPr/>
        </p:nvSpPr>
        <p:spPr>
          <a:xfrm>
            <a:off x="8073914" y="3172492"/>
            <a:ext cx="703942" cy="63862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accent5"/>
                </a:solidFill>
                <a:latin typeface="Amazon Ember" panose="02000000000000000000"/>
              </a:rPr>
              <a:t>38x</a:t>
            </a:r>
            <a:r>
              <a:rPr lang="es-ES" sz="1000" b="1" dirty="0">
                <a:solidFill>
                  <a:schemeClr val="accent5"/>
                </a:solidFill>
                <a:latin typeface="Amazon Ember" panose="02000000000000000000"/>
              </a:rPr>
              <a:t> </a:t>
            </a:r>
            <a:r>
              <a:rPr lang="en-US" sz="900" b="1" dirty="0">
                <a:solidFill>
                  <a:schemeClr val="accent5"/>
                </a:solidFill>
                <a:latin typeface="Amazon Ember" panose="02000000000000000000"/>
              </a:rPr>
              <a:t>faster</a:t>
            </a:r>
            <a:endParaRPr lang="en-US" sz="1000" b="1" dirty="0">
              <a:solidFill>
                <a:schemeClr val="accent5"/>
              </a:solidFill>
              <a:latin typeface="Amazon Ember" panose="02000000000000000000"/>
            </a:endParaRPr>
          </a:p>
        </p:txBody>
      </p:sp>
      <p:pic>
        <p:nvPicPr>
          <p:cNvPr id="12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2E7B1AFB-2987-1C49-9560-EC31D7CC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4316DB4E-918F-F84E-B962-D2817231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64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A9795-B470-4B36-96A0-7E33C794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972E9-36E3-4249-B5C8-0040825F905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5610904" cy="3911321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S" dirty="0"/>
              <a:t>Use AWS Glue to transform data:</a:t>
            </a:r>
            <a:endParaRPr lang="en-US" altLang="es-ES" dirty="0">
              <a:solidFill>
                <a:schemeClr val="bg1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es-ES" dirty="0">
                <a:solidFill>
                  <a:schemeClr val="bg1"/>
                </a:solidFill>
              </a:rPr>
              <a:t>Our tests show that using columnar formats and compression generate +90% improvements from performance and cost perspectives.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s-ES" dirty="0"/>
              <a:t>Integrate tools with AWS Athena: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es-ES" dirty="0">
                <a:solidFill>
                  <a:schemeClr val="bg1"/>
                </a:solidFill>
              </a:rPr>
              <a:t>Tableau (live connections)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es-ES" dirty="0">
                <a:solidFill>
                  <a:schemeClr val="bg1"/>
                </a:solidFill>
              </a:rPr>
              <a:t>QuickSight for basic dashboards</a:t>
            </a:r>
          </a:p>
          <a:p>
            <a:endParaRPr lang="en-US" altLang="es-E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4934AD0-1AB3-4DB5-A227-2101FCC53787}"/>
              </a:ext>
            </a:extLst>
          </p:cNvPr>
          <p:cNvGrpSpPr/>
          <p:nvPr/>
        </p:nvGrpSpPr>
        <p:grpSpPr>
          <a:xfrm>
            <a:off x="5858356" y="1481560"/>
            <a:ext cx="2741892" cy="2579233"/>
            <a:chOff x="5894769" y="934152"/>
            <a:chExt cx="2741892" cy="2579233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0B188AE-643E-40BC-A4CD-09B1AC68D135}"/>
                </a:ext>
              </a:extLst>
            </p:cNvPr>
            <p:cNvGrpSpPr/>
            <p:nvPr/>
          </p:nvGrpSpPr>
          <p:grpSpPr>
            <a:xfrm>
              <a:off x="6571815" y="934152"/>
              <a:ext cx="1378929" cy="913066"/>
              <a:chOff x="6793521" y="515074"/>
              <a:chExt cx="1378929" cy="913066"/>
            </a:xfrm>
          </p:grpSpPr>
          <p:pic>
            <p:nvPicPr>
              <p:cNvPr id="4" name="Picture 10">
                <a:extLst>
                  <a:ext uri="{FF2B5EF4-FFF2-40B4-BE49-F238E27FC236}">
                    <a16:creationId xmlns:a16="http://schemas.microsoft.com/office/drawing/2014/main" id="{523A4E83-1616-4E1C-B9E8-7130B7186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7994" y="515074"/>
                <a:ext cx="526453" cy="636067"/>
              </a:xfrm>
              <a:prstGeom prst="rect">
                <a:avLst/>
              </a:prstGeom>
            </p:spPr>
          </p:pic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192C0C2-DE1A-4613-A630-4851B97232B2}"/>
                  </a:ext>
                </a:extLst>
              </p:cNvPr>
              <p:cNvSpPr txBox="1"/>
              <p:nvPr/>
            </p:nvSpPr>
            <p:spPr>
              <a:xfrm>
                <a:off x="6793521" y="1151141"/>
                <a:ext cx="137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mazon Ember" panose="02000000000000000000"/>
                  </a:rPr>
                  <a:t>Amazon Glue</a:t>
                </a: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F0EA370-ECBE-4496-BC6A-0F94C3D1B173}"/>
                </a:ext>
              </a:extLst>
            </p:cNvPr>
            <p:cNvGrpSpPr/>
            <p:nvPr/>
          </p:nvGrpSpPr>
          <p:grpSpPr>
            <a:xfrm>
              <a:off x="5894769" y="2696160"/>
              <a:ext cx="1378929" cy="817225"/>
              <a:chOff x="6743579" y="2269908"/>
              <a:chExt cx="1378929" cy="817225"/>
            </a:xfrm>
          </p:grpSpPr>
          <p:pic>
            <p:nvPicPr>
              <p:cNvPr id="5" name="Picture 13">
                <a:extLst>
                  <a:ext uri="{FF2B5EF4-FFF2-40B4-BE49-F238E27FC236}">
                    <a16:creationId xmlns:a16="http://schemas.microsoft.com/office/drawing/2014/main" id="{70B7C721-9894-4924-9F15-F4AC5A811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818" y="2269908"/>
                <a:ext cx="526453" cy="526453"/>
              </a:xfrm>
              <a:prstGeom prst="rect">
                <a:avLst/>
              </a:prstGeom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89A9B02-5CE5-4A6A-8A0D-1016B4C6A97D}"/>
                  </a:ext>
                </a:extLst>
              </p:cNvPr>
              <p:cNvSpPr txBox="1"/>
              <p:nvPr/>
            </p:nvSpPr>
            <p:spPr>
              <a:xfrm>
                <a:off x="6743579" y="2810134"/>
                <a:ext cx="137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mazon Ember" panose="02000000000000000000"/>
                  </a:rPr>
                  <a:t>Amazon </a:t>
                </a:r>
                <a:r>
                  <a:rPr lang="en-US" altLang="es-ES" sz="1200" dirty="0">
                    <a:solidFill>
                      <a:schemeClr val="bg1"/>
                    </a:solidFill>
                    <a:latin typeface="Amazon Ember" panose="02000000000000000000"/>
                  </a:rPr>
                  <a:t>QuickSight</a:t>
                </a:r>
                <a:endParaRPr lang="en-US" sz="1200" dirty="0">
                  <a:solidFill>
                    <a:schemeClr val="bg1"/>
                  </a:solidFill>
                  <a:latin typeface="Amazon Ember" panose="02000000000000000000"/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F64E0B1-D9A6-46A8-A9C2-06AE81EF54AA}"/>
                </a:ext>
              </a:extLst>
            </p:cNvPr>
            <p:cNvGrpSpPr/>
            <p:nvPr/>
          </p:nvGrpSpPr>
          <p:grpSpPr>
            <a:xfrm>
              <a:off x="7257732" y="2656759"/>
              <a:ext cx="1378929" cy="856626"/>
              <a:chOff x="7658519" y="2313114"/>
              <a:chExt cx="1378929" cy="856626"/>
            </a:xfrm>
          </p:grpSpPr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D928ED72-7711-452F-A1C1-80016D9B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7461" y="2313114"/>
                <a:ext cx="588140" cy="588140"/>
              </a:xfrm>
              <a:prstGeom prst="rect">
                <a:avLst/>
              </a:prstGeom>
            </p:spPr>
          </p:pic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29E99C4-06ED-478B-B6E3-1E92C658EBC1}"/>
                  </a:ext>
                </a:extLst>
              </p:cNvPr>
              <p:cNvSpPr txBox="1"/>
              <p:nvPr/>
            </p:nvSpPr>
            <p:spPr>
              <a:xfrm>
                <a:off x="7658519" y="2892741"/>
                <a:ext cx="137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mazon Ember" panose="02000000000000000000"/>
                  </a:rPr>
                  <a:t>Tableau</a:t>
                </a:r>
              </a:p>
            </p:txBody>
          </p:sp>
        </p:grpSp>
      </p:grpSp>
      <p:pic>
        <p:nvPicPr>
          <p:cNvPr id="14" name="Picture 2" descr="https://lh4.googleusercontent.com/xiXl4oK59lNTd2FqSUe0cUmyH70aYfi0CHuqFmlqpNXsC_JDr8_YpDEDH9nUgzwtubxutwb15KuiWi4DvPtD7t3WTgmHAHlIU_5T7CHXUC0rAb6wWzkoiwmbCa-UBvosz1c_7zvS9qQ">
            <a:extLst>
              <a:ext uri="{FF2B5EF4-FFF2-40B4-BE49-F238E27FC236}">
                <a16:creationId xmlns:a16="http://schemas.microsoft.com/office/drawing/2014/main" id="{078E98F4-8B9A-2A41-8CA0-F929272A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" y="4839286"/>
            <a:ext cx="546843" cy="1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lh5.googleusercontent.com/LbZQhab0FHNva4jO-WTD5XeClHdp_ztOSQ-S1oEwpy4ZXb71tgpbj2oG4ntDDyKhkU32Gp9iz_nvz-JWJ6O50jpneGgKcun5zf-tsc1cyJq-L--3jcUsSG76a8jEPBXi2wJDmhypr6Q">
            <a:extLst>
              <a:ext uri="{FF2B5EF4-FFF2-40B4-BE49-F238E27FC236}">
                <a16:creationId xmlns:a16="http://schemas.microsoft.com/office/drawing/2014/main" id="{744B91C4-41F8-554C-9734-D8668CE9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1" y="4833781"/>
            <a:ext cx="670282" cy="1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73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50CACD-1801-8D48-AFE5-8DF8299C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</a:t>
            </a:r>
            <a:r>
              <a:rPr lang="es-E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r>
              <a:rPr lang="es-E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EF431-C9A2-1145-8512-73B335D05CAD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s-ES" dirty="0">
                <a:solidFill>
                  <a:srgbClr val="F29D3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lang="es-E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Big Data Blog</a:t>
            </a:r>
          </a:p>
          <a:p>
            <a:endParaRPr lang="es-ES" sz="50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s-ES" sz="1200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s-ES" sz="1200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aws.amazon.com</a:t>
            </a:r>
            <a:r>
              <a:rPr lang="es-ES" sz="1200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/blogs/</a:t>
            </a:r>
            <a:r>
              <a:rPr lang="es-ES" sz="1200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</a:t>
            </a:r>
            <a:r>
              <a:rPr lang="es-ES" sz="1200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-data/</a:t>
            </a:r>
            <a:endParaRPr lang="es-ES" u="sng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71DA8-02BC-B646-B370-97D9B4E8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30" y="907473"/>
            <a:ext cx="5568326" cy="2530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0A076-7F06-4745-AE20-7CD46612EF85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A1A36-BD6A-0840-8074-AB965C056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76995-B999-1842-8A4F-DF8B3BFEE842}"/>
              </a:ext>
            </a:extLst>
          </p:cNvPr>
          <p:cNvSpPr/>
          <p:nvPr/>
        </p:nvSpPr>
        <p:spPr>
          <a:xfrm>
            <a:off x="239423" y="3769292"/>
            <a:ext cx="86548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Getting</a:t>
            </a:r>
            <a:r>
              <a:rPr lang="es-E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started</a:t>
            </a:r>
            <a:r>
              <a:rPr lang="es-E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</a:t>
            </a:r>
            <a:r>
              <a:rPr lang="es-E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400" dirty="0">
                <a:solidFill>
                  <a:srgbClr val="F29D3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s-ES" sz="2400" dirty="0" err="1">
                <a:solidFill>
                  <a:srgbClr val="F29D3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Athena</a:t>
            </a:r>
            <a:endParaRPr lang="es-ES" sz="2400" dirty="0">
              <a:solidFill>
                <a:srgbClr val="F29D38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s-ES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s-ES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docs.aws.amazon.com</a:t>
            </a:r>
            <a:r>
              <a:rPr lang="es-ES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s-ES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athena</a:t>
            </a:r>
            <a:r>
              <a:rPr lang="es-ES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s-ES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</a:t>
            </a:r>
            <a:r>
              <a:rPr lang="es-ES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s-ES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ug</a:t>
            </a:r>
            <a:r>
              <a:rPr lang="es-ES" u="sng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s-ES" u="sng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getting-started.html</a:t>
            </a:r>
            <a:endParaRPr lang="es-ES" u="sng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72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640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Serverless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Athena is </a:t>
            </a:r>
            <a:r>
              <a:rPr lang="en-US" dirty="0">
                <a:solidFill>
                  <a:srgbClr val="F29D38"/>
                </a:solidFill>
              </a:rPr>
              <a:t>Serverless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6790" y="984348"/>
            <a:ext cx="3713959" cy="3472073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Infrastructure or administration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Zero Spin up time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Transparent upgrades </a:t>
            </a: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892" indent="-342892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59" y="984348"/>
            <a:ext cx="5083432" cy="26879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449196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Athena is </a:t>
            </a:r>
            <a:r>
              <a:rPr lang="en-US" sz="3200" dirty="0">
                <a:solidFill>
                  <a:srgbClr val="F29D38"/>
                </a:solidFill>
              </a:rPr>
              <a:t>Easy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3E44-C8A3-A345-A292-0ED4547E325D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7E03B-C21E-5E47-B923-A3710958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Athena is </a:t>
            </a:r>
            <a:r>
              <a:rPr lang="en-US" dirty="0">
                <a:solidFill>
                  <a:srgbClr val="F29D38"/>
                </a:solidFill>
              </a:rPr>
              <a:t>Easy To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1313" y="1009651"/>
            <a:ext cx="8200780" cy="3552825"/>
          </a:xfrm>
        </p:spPr>
        <p:txBody>
          <a:bodyPr/>
          <a:lstStyle/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Log into the Console</a:t>
            </a: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table</a:t>
            </a:r>
          </a:p>
          <a:p>
            <a:pPr marL="1200131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Type in a Hive DDL Statement</a:t>
            </a:r>
          </a:p>
          <a:p>
            <a:pPr marL="1200131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Use the console Add Table wizard</a:t>
            </a: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Start querying</a:t>
            </a: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Clr>
                <a:srgbClr val="F29D38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7A938-7908-CA46-9D48-1164991E9828}"/>
              </a:ext>
            </a:extLst>
          </p:cNvPr>
          <p:cNvSpPr txBox="1"/>
          <p:nvPr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47F18-B7CC-F241-BCBA-DA19960B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C532A4-2A33-BE47-9247-01AC757F5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87" y="1891145"/>
            <a:ext cx="241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088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5519</TotalTime>
  <Words>2143</Words>
  <Application>Microsoft Office PowerPoint</Application>
  <PresentationFormat>On-screen Show (16:9)</PresentationFormat>
  <Paragraphs>477</Paragraphs>
  <Slides>53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Amazon Ember</vt:lpstr>
      <vt:lpstr>Amazon Ember Light</vt:lpstr>
      <vt:lpstr>Arial</vt:lpstr>
      <vt:lpstr>Calibri</vt:lpstr>
      <vt:lpstr>Lucida Console</vt:lpstr>
      <vt:lpstr>Lucida Sans Unicode</vt:lpstr>
      <vt:lpstr>Wingdings</vt:lpstr>
      <vt:lpstr>DeckTemplate-AWS</vt:lpstr>
      <vt:lpstr>PowerPoint Presentation</vt:lpstr>
      <vt:lpstr>Why We Built Athena</vt:lpstr>
      <vt:lpstr>Introducing Amazon Athena</vt:lpstr>
      <vt:lpstr>Some customers that are using Amazon Athena…</vt:lpstr>
      <vt:lpstr>Athena is…</vt:lpstr>
      <vt:lpstr>Athena is Serverless</vt:lpstr>
      <vt:lpstr>Athena is Serverless</vt:lpstr>
      <vt:lpstr>Athena is Easy to Use</vt:lpstr>
      <vt:lpstr>Amazon Athena is Easy To Use</vt:lpstr>
      <vt:lpstr>Amazon Athena is Easy To Use</vt:lpstr>
      <vt:lpstr>Query Data Directly from Amazon S3</vt:lpstr>
      <vt:lpstr>SerDes and Compression formats</vt:lpstr>
      <vt:lpstr>Use ANSI SQL</vt:lpstr>
      <vt:lpstr>Athena is Highly Available</vt:lpstr>
      <vt:lpstr>Amazon Athena is Highly Available</vt:lpstr>
      <vt:lpstr>Athena is Secure</vt:lpstr>
      <vt:lpstr>Amazon Athena is Secure</vt:lpstr>
      <vt:lpstr>Athena is Cost Effective</vt:lpstr>
      <vt:lpstr>Amazon Athena is Cost Effective</vt:lpstr>
      <vt:lpstr>Data Partitioning</vt:lpstr>
      <vt:lpstr>PowerPoint Presentation</vt:lpstr>
      <vt:lpstr>Athena is Fast</vt:lpstr>
      <vt:lpstr>Amazon Athena is Fast</vt:lpstr>
      <vt:lpstr>Query performance: bigger files help</vt:lpstr>
      <vt:lpstr>PowerPoint Presentation</vt:lpstr>
      <vt:lpstr>PowerPoint Presentation</vt:lpstr>
      <vt:lpstr>PowerPoint Presentation</vt:lpstr>
      <vt:lpstr>Athena is Integrable</vt:lpstr>
      <vt:lpstr>Athena leverages AWS Glue Data Catalog</vt:lpstr>
      <vt:lpstr>Athena leverages AWS Glue Data Catalog</vt:lpstr>
      <vt:lpstr>Integration with several partners</vt:lpstr>
      <vt:lpstr>Who is Athena for?</vt:lpstr>
      <vt:lpstr>Who is Athena for?</vt:lpstr>
      <vt:lpstr>Use Case 1: Query Engine for the Data Lake</vt:lpstr>
      <vt:lpstr>Use Case 2: Embed SQL to allow direct access to data</vt:lpstr>
      <vt:lpstr>Use Case 3: Querying logs</vt:lpstr>
      <vt:lpstr>Use Case 4: Query database backups</vt:lpstr>
      <vt:lpstr>Use Case 5: Time-series data</vt:lpstr>
      <vt:lpstr>PowerPoint Presentation</vt:lpstr>
      <vt:lpstr>About Havas Media Group and DBi</vt:lpstr>
      <vt:lpstr>About DBi Suite</vt:lpstr>
      <vt:lpstr>DBi Suite Solves 2 Big Challenges</vt:lpstr>
      <vt:lpstr>PowerPoint Presentation</vt:lpstr>
      <vt:lpstr>Technology under the DBi Suite</vt:lpstr>
      <vt:lpstr>DBi Suite: AWS Architecture I</vt:lpstr>
      <vt:lpstr>DBi Suite: AWS Architecture II</vt:lpstr>
      <vt:lpstr>DBi Suite: AWS Architecture III</vt:lpstr>
      <vt:lpstr>DBi Suite: AWS Architecture IV</vt:lpstr>
      <vt:lpstr>AWS Athena in DBi Suite</vt:lpstr>
      <vt:lpstr>Benefits of AWS Athena in DBi Suite</vt:lpstr>
      <vt:lpstr>Next Steps </vt:lpstr>
      <vt:lpstr>Go build!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Sullivan, Andrea</cp:lastModifiedBy>
  <cp:revision>238</cp:revision>
  <cp:lastPrinted>2018-05-16T17:07:58Z</cp:lastPrinted>
  <dcterms:created xsi:type="dcterms:W3CDTF">2015-11-23T23:45:57Z</dcterms:created>
  <dcterms:modified xsi:type="dcterms:W3CDTF">2018-08-24T22:38:30Z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